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1" r:id="rId3"/>
    <p:sldId id="439" r:id="rId4"/>
    <p:sldId id="360" r:id="rId5"/>
    <p:sldId id="361" r:id="rId6"/>
    <p:sldId id="441" r:id="rId7"/>
    <p:sldId id="258" r:id="rId8"/>
    <p:sldId id="289" r:id="rId9"/>
    <p:sldId id="263" r:id="rId10"/>
    <p:sldId id="440" r:id="rId11"/>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3400"/>
    <a:srgbClr val="FF6600"/>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snapToGrid="0">
      <p:cViewPr>
        <p:scale>
          <a:sx n="109" d="100"/>
          <a:sy n="109" d="100"/>
        </p:scale>
        <p:origin x="912" y="1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6/9/18</a:t>
            </a:fld>
            <a:endParaRPr 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dirty="0"/>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dirty="0"/>
          </a:p>
        </p:txBody>
      </p:sp>
    </p:spTree>
    <p:extLst>
      <p:ext uri="{BB962C8B-B14F-4D97-AF65-F5344CB8AC3E}">
        <p14:creationId xmlns:p14="http://schemas.microsoft.com/office/powerpoint/2010/main" val="3446349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3063366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1543326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30676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3025912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dirty="0"/>
          </a:p>
        </p:txBody>
      </p:sp>
    </p:spTree>
    <p:extLst>
      <p:ext uri="{BB962C8B-B14F-4D97-AF65-F5344CB8AC3E}">
        <p14:creationId xmlns:p14="http://schemas.microsoft.com/office/powerpoint/2010/main" val="189365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dirty="0"/>
          </a:p>
        </p:txBody>
      </p:sp>
    </p:spTree>
    <p:extLst>
      <p:ext uri="{BB962C8B-B14F-4D97-AF65-F5344CB8AC3E}">
        <p14:creationId xmlns:p14="http://schemas.microsoft.com/office/powerpoint/2010/main" val="3902013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FF0C25F-65ED-4B73-85C5-202F4C738597}" type="datetime1">
              <a:rPr lang="en-US" smtClean="0"/>
              <a:t>6/9/18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31023-42B8-48D6-8759-38078A4B79CC}" type="datetime1">
              <a:rPr lang="en-US" smtClean="0"/>
              <a:t>6/9/18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EC69A-F500-4A9D-B61C-F5091DD2C727}" type="datetime1">
              <a:rPr lang="en-US" smtClean="0"/>
              <a:t>6/9/18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3AF077-5ADA-4D53-9C31-27E136949202}" type="datetime1">
              <a:rPr lang="en-US" smtClean="0"/>
              <a:t>6/9/18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dirty="0"/>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7D5EF-D3AA-4DDB-99C8-497F8A27F6F0}" type="datetime1">
              <a:rPr lang="en-US" smtClean="0"/>
              <a:t>6/9/18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569DA-F0BE-48C2-9E54-DD6F731B072E}" type="datetime1">
              <a:rPr lang="en-US" smtClean="0"/>
              <a:t>6/9/18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0FD457-FAAA-480B-BC00-0D6A59C1AA3D}" type="datetime1">
              <a:rPr lang="en-US" smtClean="0"/>
              <a:t>6/9/18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C234F5-3FB1-4F32-836D-B57BA95CBC29}" type="datetime1">
              <a:rPr lang="en-US" smtClean="0"/>
              <a:t>6/9/18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5F2E3-AE90-488D-8146-868293815B65}" type="datetime1">
              <a:rPr lang="en-US" smtClean="0"/>
              <a:t>6/9/18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9740AA-A86E-4197-8C83-723554E81E00}" type="datetime1">
              <a:rPr lang="en-US" smtClean="0"/>
              <a:t>6/9/18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1B2A70-A184-4158-8A37-ADCD1DFAD00B}" type="datetime1">
              <a:rPr lang="en-US" smtClean="0"/>
              <a:t>6/9/18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EF0BB-8B56-4A48-9893-D90F7549EB85}" type="datetime1">
              <a:rPr lang="en-US" smtClean="0"/>
              <a:t>6/9/18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dirty="0"/>
          </a:p>
        </p:txBody>
      </p:sp>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8" Type="http://schemas.openxmlformats.org/officeDocument/2006/relationships/image" Target="../media/image9.tiff"/><Relationship Id="rId13" Type="http://schemas.openxmlformats.org/officeDocument/2006/relationships/image" Target="../media/image14.tiff"/><Relationship Id="rId3" Type="http://schemas.openxmlformats.org/officeDocument/2006/relationships/image" Target="../media/image2.png"/><Relationship Id="rId7" Type="http://schemas.openxmlformats.org/officeDocument/2006/relationships/image" Target="../media/image8.tiff"/><Relationship Id="rId12"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tiff"/><Relationship Id="rId11" Type="http://schemas.openxmlformats.org/officeDocument/2006/relationships/image" Target="../media/image12.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192000" cy="930442"/>
          </a:xfrm>
          <a:prstGeom prst="rect">
            <a:avLst/>
          </a:prstGeom>
        </p:spPr>
      </p:pic>
      <p:sp>
        <p:nvSpPr>
          <p:cNvPr id="2" name="Title 1"/>
          <p:cNvSpPr>
            <a:spLocks noGrp="1"/>
          </p:cNvSpPr>
          <p:nvPr>
            <p:ph type="ctrTitle"/>
          </p:nvPr>
        </p:nvSpPr>
        <p:spPr>
          <a:xfrm>
            <a:off x="2175997" y="2119611"/>
            <a:ext cx="8098971" cy="1885206"/>
          </a:xfrm>
        </p:spPr>
        <p:txBody>
          <a:bodyPr>
            <a:noAutofit/>
          </a:bodyPr>
          <a:lstStyle/>
          <a:p>
            <a:br>
              <a:rPr lang="en-US" sz="7000" b="1" dirty="0">
                <a:solidFill>
                  <a:schemeClr val="bg1"/>
                </a:solidFill>
              </a:rPr>
            </a:br>
            <a:br>
              <a:rPr lang="en-US" sz="7000" b="1" dirty="0">
                <a:solidFill>
                  <a:schemeClr val="bg1"/>
                </a:solidFill>
              </a:rPr>
            </a:br>
            <a:br>
              <a:rPr lang="en-US" sz="7000" b="1" dirty="0">
                <a:solidFill>
                  <a:schemeClr val="bg1"/>
                </a:solidFill>
              </a:rPr>
            </a:br>
            <a:br>
              <a:rPr lang="en-US" sz="7000" b="1" dirty="0">
                <a:solidFill>
                  <a:schemeClr val="bg1"/>
                </a:solidFill>
              </a:rPr>
            </a:br>
            <a:r>
              <a:rPr lang="en-US" sz="7000" b="1" dirty="0">
                <a:solidFill>
                  <a:schemeClr val="bg1"/>
                </a:solidFill>
              </a:rPr>
              <a:t>Tweeter Analytics : </a:t>
            </a:r>
            <a:r>
              <a:rPr lang="en-US" sz="4000" b="1" dirty="0">
                <a:solidFill>
                  <a:schemeClr val="bg1"/>
                </a:solidFill>
              </a:rPr>
              <a:t>Improving Social Media Outreach for University of Chicago </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2000" dirty="0"/>
              <a:t>Big Data Platforms – Final Project </a:t>
            </a:r>
          </a:p>
          <a:p>
            <a:r>
              <a:rPr lang="en-US" sz="2000" dirty="0"/>
              <a:t>by </a:t>
            </a:r>
          </a:p>
          <a:p>
            <a:r>
              <a:rPr lang="en-US" sz="2000" dirty="0"/>
              <a:t>Adesh Ghadge</a:t>
            </a:r>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dirty="0">
              <a:solidFill>
                <a:srgbClr val="FFFF00"/>
              </a:solidFill>
            </a:endParaRPr>
          </a:p>
        </p:txBody>
      </p:sp>
    </p:spTree>
    <p:extLst>
      <p:ext uri="{BB962C8B-B14F-4D97-AF65-F5344CB8AC3E}">
        <p14:creationId xmlns:p14="http://schemas.microsoft.com/office/powerpoint/2010/main" val="423139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933E8-ABF2-AF4B-A3D4-AB2E7670CBCE}"/>
              </a:ext>
            </a:extLst>
          </p:cNvPr>
          <p:cNvSpPr>
            <a:spLocks noGrp="1"/>
          </p:cNvSpPr>
          <p:nvPr>
            <p:ph type="title"/>
          </p:nvPr>
        </p:nvSpPr>
        <p:spPr/>
        <p:txBody>
          <a:bodyPr/>
          <a:lstStyle/>
          <a:p>
            <a:r>
              <a:rPr lang="en-US" b="1" dirty="0">
                <a:solidFill>
                  <a:schemeClr val="bg1"/>
                </a:solidFill>
              </a:rPr>
              <a:t>Suggestions &amp; Conclusion</a:t>
            </a:r>
          </a:p>
        </p:txBody>
      </p:sp>
      <p:sp>
        <p:nvSpPr>
          <p:cNvPr id="3" name="Content Placeholder 2">
            <a:extLst>
              <a:ext uri="{FF2B5EF4-FFF2-40B4-BE49-F238E27FC236}">
                <a16:creationId xmlns:a16="http://schemas.microsoft.com/office/drawing/2014/main" id="{3686C2B5-EC46-A044-95AE-83A4313E7148}"/>
              </a:ext>
            </a:extLst>
          </p:cNvPr>
          <p:cNvSpPr>
            <a:spLocks noGrp="1"/>
          </p:cNvSpPr>
          <p:nvPr>
            <p:ph idx="1"/>
          </p:nvPr>
        </p:nvSpPr>
        <p:spPr/>
        <p:txBody>
          <a:bodyPr>
            <a:normAutofit fontScale="70000" lnSpcReduction="20000"/>
          </a:bodyPr>
          <a:lstStyle/>
          <a:p>
            <a:r>
              <a:rPr lang="en-US" dirty="0"/>
              <a:t>University can request admitted students to make videos and upload on twitter.</a:t>
            </a:r>
          </a:p>
          <a:p>
            <a:r>
              <a:rPr lang="en-US" dirty="0"/>
              <a:t>Fostering a sports program and fanbase </a:t>
            </a:r>
          </a:p>
          <a:p>
            <a:pPr lvl="1"/>
            <a:r>
              <a:rPr lang="en-US" dirty="0"/>
              <a:t>This will create a recognizable brand and a loyal following with an active twitter presence.</a:t>
            </a:r>
          </a:p>
          <a:p>
            <a:r>
              <a:rPr lang="en-US" dirty="0"/>
              <a:t>Inviting famous figures also increases a university’s mention on twitter but can trigger a wide-ranging debate if it is a controversial figure (e.g. Chelsea Manning)</a:t>
            </a:r>
          </a:p>
          <a:p>
            <a:r>
              <a:rPr lang="en-US" dirty="0"/>
              <a:t>Viral events have a large impact on twitter activity. </a:t>
            </a:r>
          </a:p>
          <a:p>
            <a:pPr lvl="1"/>
            <a:r>
              <a:rPr lang="en-US" dirty="0"/>
              <a:t>Such events do spread the name of the university but the narrative is not in the control of the university</a:t>
            </a:r>
          </a:p>
          <a:p>
            <a:r>
              <a:rPr lang="en-US" dirty="0"/>
              <a:t>Viral events or memes are out of the university’s control but the university can seize an event to its advantage by providing more information (e.g. Princeton’s Snowball Fight image from 1893) </a:t>
            </a:r>
          </a:p>
          <a:p>
            <a:r>
              <a:rPr lang="en-US" dirty="0"/>
              <a:t>A faculty member’s achievement can bring a large positive spotlight on the university. </a:t>
            </a:r>
          </a:p>
          <a:p>
            <a:pPr lvl="1"/>
            <a:r>
              <a:rPr lang="en-US" dirty="0"/>
              <a:t>Such news is picked up national networks and newspapers with a large following.</a:t>
            </a:r>
          </a:p>
          <a:p>
            <a:r>
              <a:rPr lang="en-US" dirty="0"/>
              <a:t>Retweets (duplicates) form a large quantity of the dataset. </a:t>
            </a:r>
          </a:p>
          <a:p>
            <a:r>
              <a:rPr lang="en-US" dirty="0"/>
              <a:t>Many accounts are deactivated and their posts are about unrelated topics</a:t>
            </a:r>
          </a:p>
          <a:p>
            <a:pPr lvl="1"/>
            <a:r>
              <a:rPr lang="en-US" dirty="0"/>
              <a:t>They add the university handles in the tweet to increase visibility. </a:t>
            </a:r>
          </a:p>
          <a:p>
            <a:pPr lvl="1"/>
            <a:r>
              <a:rPr lang="en-US" dirty="0"/>
              <a:t>These bots or trolls are difficult to eliminate unless constantly reported to Twitter.</a:t>
            </a:r>
          </a:p>
        </p:txBody>
      </p:sp>
      <p:sp>
        <p:nvSpPr>
          <p:cNvPr id="4" name="Slide Number Placeholder 3">
            <a:extLst>
              <a:ext uri="{FF2B5EF4-FFF2-40B4-BE49-F238E27FC236}">
                <a16:creationId xmlns:a16="http://schemas.microsoft.com/office/drawing/2014/main" id="{C7F1D6C0-1DDE-E141-817C-E96619AA722D}"/>
              </a:ext>
            </a:extLst>
          </p:cNvPr>
          <p:cNvSpPr>
            <a:spLocks noGrp="1"/>
          </p:cNvSpPr>
          <p:nvPr>
            <p:ph type="sldNum" sz="quarter" idx="12"/>
          </p:nvPr>
        </p:nvSpPr>
        <p:spPr/>
        <p:txBody>
          <a:bodyPr/>
          <a:lstStyle/>
          <a:p>
            <a:fld id="{1C20BA80-1909-427C-B3BD-3DD8AEAFD5BE}" type="slidenum">
              <a:rPr lang="en-US" smtClean="0"/>
              <a:pPr/>
              <a:t>10</a:t>
            </a:fld>
            <a:endParaRPr lang="en-US" dirty="0"/>
          </a:p>
        </p:txBody>
      </p:sp>
      <p:pic>
        <p:nvPicPr>
          <p:cNvPr id="5" name="Picture 4">
            <a:extLst>
              <a:ext uri="{FF2B5EF4-FFF2-40B4-BE49-F238E27FC236}">
                <a16:creationId xmlns:a16="http://schemas.microsoft.com/office/drawing/2014/main" id="{23DFFDD6-611C-C741-96D5-C43FA6C7B256}"/>
              </a:ext>
            </a:extLst>
          </p:cNvPr>
          <p:cNvPicPr>
            <a:picLocks noChangeAspect="1"/>
          </p:cNvPicPr>
          <p:nvPr/>
        </p:nvPicPr>
        <p:blipFill>
          <a:blip r:embed="rId2"/>
          <a:stretch>
            <a:fillRect/>
          </a:stretch>
        </p:blipFill>
        <p:spPr>
          <a:xfrm>
            <a:off x="0" y="6343650"/>
            <a:ext cx="12182475" cy="514350"/>
          </a:xfrm>
          <a:prstGeom prst="rect">
            <a:avLst/>
          </a:prstGeom>
        </p:spPr>
      </p:pic>
    </p:spTree>
    <p:extLst>
      <p:ext uri="{BB962C8B-B14F-4D97-AF65-F5344CB8AC3E}">
        <p14:creationId xmlns:p14="http://schemas.microsoft.com/office/powerpoint/2010/main" val="10778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Executive Summary</a:t>
            </a:r>
          </a:p>
        </p:txBody>
      </p:sp>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pic>
        <p:nvPicPr>
          <p:cNvPr id="4" name="Picture 3"/>
          <p:cNvPicPr>
            <a:picLocks noChangeAspect="1"/>
          </p:cNvPicPr>
          <p:nvPr/>
        </p:nvPicPr>
        <p:blipFill>
          <a:blip r:embed="rId3"/>
          <a:stretch>
            <a:fillRect/>
          </a:stretch>
        </p:blipFill>
        <p:spPr>
          <a:xfrm>
            <a:off x="9525" y="6356350"/>
            <a:ext cx="12182475" cy="514350"/>
          </a:xfrm>
          <a:prstGeom prst="rect">
            <a:avLst/>
          </a:prstGeom>
        </p:spPr>
      </p:pic>
      <p:sp>
        <p:nvSpPr>
          <p:cNvPr id="8" name="Content Placeholder 7">
            <a:extLst>
              <a:ext uri="{FF2B5EF4-FFF2-40B4-BE49-F238E27FC236}">
                <a16:creationId xmlns:a16="http://schemas.microsoft.com/office/drawing/2014/main" id="{0FBD4001-935C-4F45-A0A5-F26181829E89}"/>
              </a:ext>
            </a:extLst>
          </p:cNvPr>
          <p:cNvSpPr>
            <a:spLocks noGrp="1"/>
          </p:cNvSpPr>
          <p:nvPr>
            <p:ph idx="1"/>
          </p:nvPr>
        </p:nvSpPr>
        <p:spPr/>
        <p:txBody>
          <a:bodyPr>
            <a:noAutofit/>
          </a:bodyPr>
          <a:lstStyle/>
          <a:p>
            <a:r>
              <a:rPr lang="en-US" sz="2000" dirty="0"/>
              <a:t>Social Media Outreach is a fundamental tool that all institutions use today to reach a wider demographic. Yet with so much activity on social media it is difficult to target the right audience and to get your message across to a wider population. </a:t>
            </a:r>
          </a:p>
          <a:p>
            <a:r>
              <a:rPr lang="en-US" sz="2000" dirty="0"/>
              <a:t>This report present the results of twitter data analysis of 4 widely known universities against the twitter activity of </a:t>
            </a:r>
            <a:r>
              <a:rPr lang="en-US" sz="2000" dirty="0" err="1"/>
              <a:t>UChicago</a:t>
            </a:r>
            <a:r>
              <a:rPr lang="en-US" sz="2000" dirty="0"/>
              <a:t>. </a:t>
            </a:r>
          </a:p>
          <a:p>
            <a:r>
              <a:rPr lang="en-US" sz="2000" dirty="0"/>
              <a:t>The finds will show the impact of various events on the twitter activity related to each university. </a:t>
            </a:r>
          </a:p>
          <a:p>
            <a:r>
              <a:rPr lang="en-US" sz="2000" dirty="0"/>
              <a:t>Activities can be categorized into 3 groups – news related, university related, and viral.</a:t>
            </a:r>
          </a:p>
          <a:p>
            <a:r>
              <a:rPr lang="en-US" sz="2000" dirty="0"/>
              <a:t>News related events can be national level and have a broad reach (e.g. winning Nobel prize)</a:t>
            </a:r>
          </a:p>
          <a:p>
            <a:r>
              <a:rPr lang="en-US" sz="2000" dirty="0"/>
              <a:t>University related events mostly impact students and alumni (e.g. Football team winning)</a:t>
            </a:r>
          </a:p>
          <a:p>
            <a:r>
              <a:rPr lang="en-US" sz="2000" dirty="0"/>
              <a:t>Viral events can occur without notice and have a major effect on increasing twitter activity </a:t>
            </a:r>
          </a:p>
          <a:p>
            <a:r>
              <a:rPr lang="en-US" sz="2000" dirty="0"/>
              <a:t>At the end there will be actionable suggestions to increase social media presence based on the findings.</a:t>
            </a:r>
          </a:p>
        </p:txBody>
      </p:sp>
    </p:spTree>
    <p:extLst>
      <p:ext uri="{BB962C8B-B14F-4D97-AF65-F5344CB8AC3E}">
        <p14:creationId xmlns:p14="http://schemas.microsoft.com/office/powerpoint/2010/main" val="363311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Data Overview</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10352809"/>
              </p:ext>
            </p:extLst>
          </p:nvPr>
        </p:nvGraphicFramePr>
        <p:xfrm>
          <a:off x="509339" y="2470404"/>
          <a:ext cx="5249779" cy="4206240"/>
        </p:xfrm>
        <a:graphic>
          <a:graphicData uri="http://schemas.openxmlformats.org/drawingml/2006/table">
            <a:tbl>
              <a:tblPr firstRow="1" bandRow="1">
                <a:tableStyleId>{5C22544A-7EE6-4342-B048-85BDC9FD1C3A}</a:tableStyleId>
              </a:tblPr>
              <a:tblGrid>
                <a:gridCol w="1835051">
                  <a:extLst>
                    <a:ext uri="{9D8B030D-6E8A-4147-A177-3AD203B41FA5}">
                      <a16:colId xmlns:a16="http://schemas.microsoft.com/office/drawing/2014/main" val="20000"/>
                    </a:ext>
                  </a:extLst>
                </a:gridCol>
                <a:gridCol w="3414728">
                  <a:extLst>
                    <a:ext uri="{9D8B030D-6E8A-4147-A177-3AD203B41FA5}">
                      <a16:colId xmlns:a16="http://schemas.microsoft.com/office/drawing/2014/main" val="20001"/>
                    </a:ext>
                  </a:extLst>
                </a:gridCol>
              </a:tblGrid>
              <a:tr h="254836">
                <a:tc>
                  <a:txBody>
                    <a:bodyPr/>
                    <a:lstStyle/>
                    <a:p>
                      <a:pPr algn="ctr"/>
                      <a:r>
                        <a:rPr lang="en-US" sz="1400" dirty="0"/>
                        <a:t>Data Column used for</a:t>
                      </a:r>
                      <a:r>
                        <a:rPr lang="en-US" sz="1400" baseline="0" dirty="0"/>
                        <a:t> Analysis</a:t>
                      </a:r>
                      <a:endParaRPr lang="en-US" sz="1400" dirty="0"/>
                    </a:p>
                  </a:txBody>
                  <a:tcPr/>
                </a:tc>
                <a:tc>
                  <a:txBody>
                    <a:bodyPr/>
                    <a:lstStyle/>
                    <a:p>
                      <a:pPr algn="ctr"/>
                      <a:r>
                        <a:rPr lang="en-US" sz="1400" dirty="0"/>
                        <a:t>Description</a:t>
                      </a:r>
                    </a:p>
                  </a:txBody>
                  <a:tcPr anchor="ctr"/>
                </a:tc>
                <a:extLst>
                  <a:ext uri="{0D108BD9-81ED-4DB2-BD59-A6C34878D82A}">
                    <a16:rowId xmlns:a16="http://schemas.microsoft.com/office/drawing/2014/main" val="10000"/>
                  </a:ext>
                </a:extLst>
              </a:tr>
              <a:tr h="254836">
                <a:tc>
                  <a:txBody>
                    <a:bodyPr/>
                    <a:lstStyle/>
                    <a:p>
                      <a:pPr algn="ctr"/>
                      <a:r>
                        <a:rPr lang="en-US" sz="1400" i="1" dirty="0"/>
                        <a:t>text</a:t>
                      </a:r>
                    </a:p>
                  </a:txBody>
                  <a:tcPr/>
                </a:tc>
                <a:tc>
                  <a:txBody>
                    <a:bodyPr/>
                    <a:lstStyle/>
                    <a:p>
                      <a:r>
                        <a:rPr lang="en-US" sz="1400" dirty="0"/>
                        <a:t>Text</a:t>
                      </a:r>
                      <a:r>
                        <a:rPr lang="en-US" sz="1400" baseline="0" dirty="0"/>
                        <a:t> of a tweet up to 140 characters</a:t>
                      </a:r>
                      <a:endParaRPr lang="en-US" sz="1400" dirty="0"/>
                    </a:p>
                  </a:txBody>
                  <a:tcPr/>
                </a:tc>
                <a:extLst>
                  <a:ext uri="{0D108BD9-81ED-4DB2-BD59-A6C34878D82A}">
                    <a16:rowId xmlns:a16="http://schemas.microsoft.com/office/drawing/2014/main" val="10001"/>
                  </a:ext>
                </a:extLst>
              </a:tr>
              <a:tr h="254836">
                <a:tc>
                  <a:txBody>
                    <a:bodyPr/>
                    <a:lstStyle/>
                    <a:p>
                      <a:pPr algn="ctr"/>
                      <a:r>
                        <a:rPr lang="en-US" sz="1400" i="1" dirty="0" err="1"/>
                        <a:t>extended_tweet.full_text</a:t>
                      </a:r>
                      <a:endParaRPr lang="en-US" sz="1400" i="1" dirty="0"/>
                    </a:p>
                  </a:txBody>
                  <a:tcPr/>
                </a:tc>
                <a:tc>
                  <a:txBody>
                    <a:bodyPr/>
                    <a:lstStyle/>
                    <a:p>
                      <a:r>
                        <a:rPr lang="en-US" sz="1400" dirty="0"/>
                        <a:t>Text of a tweet up to 280 characters</a:t>
                      </a:r>
                    </a:p>
                  </a:txBody>
                  <a:tcPr/>
                </a:tc>
                <a:extLst>
                  <a:ext uri="{0D108BD9-81ED-4DB2-BD59-A6C34878D82A}">
                    <a16:rowId xmlns:a16="http://schemas.microsoft.com/office/drawing/2014/main" val="10002"/>
                  </a:ext>
                </a:extLst>
              </a:tr>
              <a:tr h="254836">
                <a:tc>
                  <a:txBody>
                    <a:bodyPr/>
                    <a:lstStyle/>
                    <a:p>
                      <a:pPr algn="ctr"/>
                      <a:r>
                        <a:rPr lang="en-US" sz="1400" i="1" dirty="0" err="1"/>
                        <a:t>retweeted_status.text</a:t>
                      </a:r>
                      <a:endParaRPr lang="en-US" sz="1400" i="1" dirty="0"/>
                    </a:p>
                  </a:txBody>
                  <a:tcPr/>
                </a:tc>
                <a:tc>
                  <a:txBody>
                    <a:bodyPr/>
                    <a:lstStyle/>
                    <a:p>
                      <a:r>
                        <a:rPr lang="en-US" sz="1400" dirty="0"/>
                        <a:t>If the tweet is</a:t>
                      </a:r>
                      <a:r>
                        <a:rPr lang="en-US" sz="1400" baseline="0" dirty="0"/>
                        <a:t> a retweet then this is the original text</a:t>
                      </a:r>
                      <a:endParaRPr lang="en-US" sz="1400" dirty="0"/>
                    </a:p>
                  </a:txBody>
                  <a:tcPr/>
                </a:tc>
                <a:extLst>
                  <a:ext uri="{0D108BD9-81ED-4DB2-BD59-A6C34878D82A}">
                    <a16:rowId xmlns:a16="http://schemas.microsoft.com/office/drawing/2014/main" val="10003"/>
                  </a:ext>
                </a:extLst>
              </a:tr>
              <a:tr h="254836">
                <a:tc>
                  <a:txBody>
                    <a:bodyPr/>
                    <a:lstStyle/>
                    <a:p>
                      <a:pPr algn="ctr"/>
                      <a:r>
                        <a:rPr lang="en-US" sz="1400" i="1" dirty="0" err="1"/>
                        <a:t>retweeted_status.retweet_count</a:t>
                      </a:r>
                      <a:endParaRPr lang="en-US" sz="1400" i="1" dirty="0"/>
                    </a:p>
                  </a:txBody>
                  <a:tcPr/>
                </a:tc>
                <a:tc>
                  <a:txBody>
                    <a:bodyPr/>
                    <a:lstStyle/>
                    <a:p>
                      <a:r>
                        <a:rPr lang="en-US" sz="1400" dirty="0"/>
                        <a:t>Number of times original tweet has been retweeted</a:t>
                      </a:r>
                    </a:p>
                  </a:txBody>
                  <a:tcPr/>
                </a:tc>
                <a:extLst>
                  <a:ext uri="{0D108BD9-81ED-4DB2-BD59-A6C34878D82A}">
                    <a16:rowId xmlns:a16="http://schemas.microsoft.com/office/drawing/2014/main" val="118277121"/>
                  </a:ext>
                </a:extLst>
              </a:tr>
              <a:tr h="254836">
                <a:tc>
                  <a:txBody>
                    <a:bodyPr/>
                    <a:lstStyle/>
                    <a:p>
                      <a:pPr algn="ctr"/>
                      <a:r>
                        <a:rPr lang="en-US" sz="1400" i="1" dirty="0"/>
                        <a:t>user.id</a:t>
                      </a:r>
                    </a:p>
                  </a:txBody>
                  <a:tcPr/>
                </a:tc>
                <a:tc>
                  <a:txBody>
                    <a:bodyPr/>
                    <a:lstStyle/>
                    <a:p>
                      <a:r>
                        <a:rPr lang="en-US" sz="1400" dirty="0"/>
                        <a:t>Numeric identifier</a:t>
                      </a:r>
                      <a:r>
                        <a:rPr lang="en-US" sz="1400" baseline="0" dirty="0"/>
                        <a:t> of the twitter user</a:t>
                      </a:r>
                      <a:endParaRPr lang="en-US" sz="1400" dirty="0"/>
                    </a:p>
                  </a:txBody>
                  <a:tcPr/>
                </a:tc>
                <a:extLst>
                  <a:ext uri="{0D108BD9-81ED-4DB2-BD59-A6C34878D82A}">
                    <a16:rowId xmlns:a16="http://schemas.microsoft.com/office/drawing/2014/main" val="10004"/>
                  </a:ext>
                </a:extLst>
              </a:tr>
              <a:tr h="254836">
                <a:tc>
                  <a:txBody>
                    <a:bodyPr/>
                    <a:lstStyle/>
                    <a:p>
                      <a:pPr algn="ctr"/>
                      <a:r>
                        <a:rPr lang="en-US" sz="1400" i="1" dirty="0" err="1"/>
                        <a:t>user.screen_name</a:t>
                      </a:r>
                      <a:endParaRPr lang="en-US" sz="1400" i="1" dirty="0"/>
                    </a:p>
                  </a:txBody>
                  <a:tcPr/>
                </a:tc>
                <a:tc>
                  <a:txBody>
                    <a:bodyPr/>
                    <a:lstStyle/>
                    <a:p>
                      <a:r>
                        <a:rPr lang="en-US" sz="1400" dirty="0"/>
                        <a:t>Alphanumeric user name of a twitter</a:t>
                      </a:r>
                      <a:r>
                        <a:rPr lang="en-US" sz="1400" baseline="0" dirty="0"/>
                        <a:t> user</a:t>
                      </a:r>
                      <a:endParaRPr lang="en-US" sz="1400" dirty="0"/>
                    </a:p>
                  </a:txBody>
                  <a:tcPr/>
                </a:tc>
                <a:extLst>
                  <a:ext uri="{0D108BD9-81ED-4DB2-BD59-A6C34878D82A}">
                    <a16:rowId xmlns:a16="http://schemas.microsoft.com/office/drawing/2014/main" val="10005"/>
                  </a:ext>
                </a:extLst>
              </a:tr>
              <a:tr h="254836">
                <a:tc>
                  <a:txBody>
                    <a:bodyPr/>
                    <a:lstStyle/>
                    <a:p>
                      <a:pPr algn="ctr"/>
                      <a:r>
                        <a:rPr lang="en-US" sz="1400" i="1" dirty="0" err="1"/>
                        <a:t>user.followers_count</a:t>
                      </a:r>
                      <a:endParaRPr lang="en-US" sz="1400" i="1" dirty="0"/>
                    </a:p>
                  </a:txBody>
                  <a:tcPr/>
                </a:tc>
                <a:tc>
                  <a:txBody>
                    <a:bodyPr/>
                    <a:lstStyle/>
                    <a:p>
                      <a:r>
                        <a:rPr lang="en-US" sz="1400" dirty="0"/>
                        <a:t>Number of followers of a twitter user</a:t>
                      </a:r>
                    </a:p>
                  </a:txBody>
                  <a:tcPr/>
                </a:tc>
                <a:extLst>
                  <a:ext uri="{0D108BD9-81ED-4DB2-BD59-A6C34878D82A}">
                    <a16:rowId xmlns:a16="http://schemas.microsoft.com/office/drawing/2014/main" val="10006"/>
                  </a:ext>
                </a:extLst>
              </a:tr>
              <a:tr h="254836">
                <a:tc>
                  <a:txBody>
                    <a:bodyPr/>
                    <a:lstStyle/>
                    <a:p>
                      <a:pPr algn="ctr"/>
                      <a:r>
                        <a:rPr lang="en-US" sz="1400" i="1" dirty="0" err="1"/>
                        <a:t>user.location</a:t>
                      </a:r>
                      <a:endParaRPr lang="en-US" sz="1400" i="1" dirty="0"/>
                    </a:p>
                  </a:txBody>
                  <a:tcPr/>
                </a:tc>
                <a:tc>
                  <a:txBody>
                    <a:bodyPr/>
                    <a:lstStyle/>
                    <a:p>
                      <a:r>
                        <a:rPr lang="en-US" sz="1400" dirty="0"/>
                        <a:t>Location of twitter user</a:t>
                      </a:r>
                    </a:p>
                  </a:txBody>
                  <a:tcPr/>
                </a:tc>
                <a:extLst>
                  <a:ext uri="{0D108BD9-81ED-4DB2-BD59-A6C34878D82A}">
                    <a16:rowId xmlns:a16="http://schemas.microsoft.com/office/drawing/2014/main" val="10007"/>
                  </a:ext>
                </a:extLst>
              </a:tr>
              <a:tr h="254836">
                <a:tc>
                  <a:txBody>
                    <a:bodyPr/>
                    <a:lstStyle/>
                    <a:p>
                      <a:pPr algn="ctr"/>
                      <a:r>
                        <a:rPr lang="en-US" sz="1400" i="1" dirty="0"/>
                        <a:t>place.name</a:t>
                      </a:r>
                    </a:p>
                  </a:txBody>
                  <a:tcPr/>
                </a:tc>
                <a:tc>
                  <a:txBody>
                    <a:bodyPr/>
                    <a:lstStyle/>
                    <a:p>
                      <a:r>
                        <a:rPr lang="en-US" sz="1400" dirty="0"/>
                        <a:t>Location from where tweet was sent</a:t>
                      </a:r>
                    </a:p>
                  </a:txBody>
                  <a:tcPr/>
                </a:tc>
                <a:extLst>
                  <a:ext uri="{0D108BD9-81ED-4DB2-BD59-A6C34878D82A}">
                    <a16:rowId xmlns:a16="http://schemas.microsoft.com/office/drawing/2014/main" val="10008"/>
                  </a:ext>
                </a:extLst>
              </a:tr>
              <a:tr h="254836">
                <a:tc>
                  <a:txBody>
                    <a:bodyPr/>
                    <a:lstStyle/>
                    <a:p>
                      <a:pPr algn="ctr"/>
                      <a:r>
                        <a:rPr lang="en-US" sz="1400" i="1" dirty="0" err="1"/>
                        <a:t>timestamp_ms</a:t>
                      </a:r>
                      <a:endParaRPr lang="en-US" sz="1400" i="1" dirty="0"/>
                    </a:p>
                  </a:txBody>
                  <a:tcPr/>
                </a:tc>
                <a:tc>
                  <a:txBody>
                    <a:bodyPr/>
                    <a:lstStyle/>
                    <a:p>
                      <a:r>
                        <a:rPr lang="en-US" sz="1400" dirty="0"/>
                        <a:t>Unix time stamp</a:t>
                      </a:r>
                      <a:r>
                        <a:rPr lang="en-US" sz="1400" baseline="0" dirty="0"/>
                        <a:t> in milliseconds</a:t>
                      </a:r>
                      <a:endParaRPr lang="en-US" sz="1400" dirty="0"/>
                    </a:p>
                  </a:txBody>
                  <a:tcPr/>
                </a:tc>
                <a:extLst>
                  <a:ext uri="{0D108BD9-81ED-4DB2-BD59-A6C34878D82A}">
                    <a16:rowId xmlns:a16="http://schemas.microsoft.com/office/drawing/2014/main" val="10009"/>
                  </a:ext>
                </a:extLst>
              </a:tr>
            </a:tbl>
          </a:graphicData>
        </a:graphic>
      </p:graphicFrame>
      <p:sp>
        <p:nvSpPr>
          <p:cNvPr id="4" name="Slide Number Placeholder 3"/>
          <p:cNvSpPr>
            <a:spLocks noGrp="1"/>
          </p:cNvSpPr>
          <p:nvPr>
            <p:ph type="sldNum" sz="quarter" idx="12"/>
          </p:nvPr>
        </p:nvSpPr>
        <p:spPr/>
        <p:txBody>
          <a:bodyPr/>
          <a:lstStyle/>
          <a:p>
            <a:fld id="{1C20BA80-1909-427C-B3BD-3DD8AEAFD5BE}" type="slidenum">
              <a:rPr lang="en-US" smtClean="0"/>
              <a:pPr/>
              <a:t>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82001621"/>
              </p:ext>
            </p:extLst>
          </p:nvPr>
        </p:nvGraphicFramePr>
        <p:xfrm>
          <a:off x="5875421" y="2470406"/>
          <a:ext cx="5883441" cy="4267200"/>
        </p:xfrm>
        <a:graphic>
          <a:graphicData uri="http://schemas.openxmlformats.org/drawingml/2006/table">
            <a:tbl>
              <a:tblPr firstRow="1" bandRow="1">
                <a:tableStyleId>{5C22544A-7EE6-4342-B048-85BDC9FD1C3A}</a:tableStyleId>
              </a:tblPr>
              <a:tblGrid>
                <a:gridCol w="1366520">
                  <a:extLst>
                    <a:ext uri="{9D8B030D-6E8A-4147-A177-3AD203B41FA5}">
                      <a16:colId xmlns:a16="http://schemas.microsoft.com/office/drawing/2014/main" val="20000"/>
                    </a:ext>
                  </a:extLst>
                </a:gridCol>
                <a:gridCol w="4516921">
                  <a:extLst>
                    <a:ext uri="{9D8B030D-6E8A-4147-A177-3AD203B41FA5}">
                      <a16:colId xmlns:a16="http://schemas.microsoft.com/office/drawing/2014/main" val="20001"/>
                    </a:ext>
                  </a:extLst>
                </a:gridCol>
              </a:tblGrid>
              <a:tr h="597587">
                <a:tc>
                  <a:txBody>
                    <a:bodyPr/>
                    <a:lstStyle/>
                    <a:p>
                      <a:pPr algn="ctr"/>
                      <a:r>
                        <a:rPr lang="en-US" sz="1400" dirty="0"/>
                        <a:t>Custom</a:t>
                      </a:r>
                      <a:r>
                        <a:rPr lang="en-US" sz="1400" baseline="0" dirty="0"/>
                        <a:t> Columns created using </a:t>
                      </a:r>
                      <a:r>
                        <a:rPr lang="en-US" sz="1400" baseline="0" dirty="0" err="1"/>
                        <a:t>PySpark</a:t>
                      </a:r>
                      <a:endParaRPr lang="en-US" sz="1400" dirty="0"/>
                    </a:p>
                  </a:txBody>
                  <a:tcPr/>
                </a:tc>
                <a:tc>
                  <a:txBody>
                    <a:bodyPr/>
                    <a:lstStyle/>
                    <a:p>
                      <a:pPr algn="ctr"/>
                      <a:r>
                        <a:rPr lang="en-US" sz="1400" dirty="0"/>
                        <a:t>Description</a:t>
                      </a:r>
                    </a:p>
                  </a:txBody>
                  <a:tcPr anchor="ctr"/>
                </a:tc>
                <a:extLst>
                  <a:ext uri="{0D108BD9-81ED-4DB2-BD59-A6C34878D82A}">
                    <a16:rowId xmlns:a16="http://schemas.microsoft.com/office/drawing/2014/main" val="10000"/>
                  </a:ext>
                </a:extLst>
              </a:tr>
              <a:tr h="256109">
                <a:tc>
                  <a:txBody>
                    <a:bodyPr/>
                    <a:lstStyle/>
                    <a:p>
                      <a:pPr algn="ctr"/>
                      <a:r>
                        <a:rPr lang="en-US" sz="1400" i="1" dirty="0" err="1"/>
                        <a:t>ConciseDate</a:t>
                      </a:r>
                      <a:endParaRPr lang="en-US" sz="1400" i="1" dirty="0"/>
                    </a:p>
                  </a:txBody>
                  <a:tcPr/>
                </a:tc>
                <a:tc>
                  <a:txBody>
                    <a:bodyPr/>
                    <a:lstStyle/>
                    <a:p>
                      <a:r>
                        <a:rPr lang="en-US" sz="1400" dirty="0"/>
                        <a:t>Derived from </a:t>
                      </a:r>
                      <a:r>
                        <a:rPr lang="en-US" sz="1400" dirty="0" err="1"/>
                        <a:t>timestamp_ms</a:t>
                      </a:r>
                      <a:r>
                        <a:rPr lang="en-US" sz="1400" dirty="0"/>
                        <a:t> column. Date value rounded</a:t>
                      </a:r>
                      <a:r>
                        <a:rPr lang="en-US" sz="1400" baseline="0" dirty="0"/>
                        <a:t> to the hour.</a:t>
                      </a:r>
                      <a:endParaRPr lang="en-US" sz="1400" dirty="0"/>
                    </a:p>
                  </a:txBody>
                  <a:tcPr/>
                </a:tc>
                <a:extLst>
                  <a:ext uri="{0D108BD9-81ED-4DB2-BD59-A6C34878D82A}">
                    <a16:rowId xmlns:a16="http://schemas.microsoft.com/office/drawing/2014/main" val="10001"/>
                  </a:ext>
                </a:extLst>
              </a:tr>
              <a:tr h="426848">
                <a:tc>
                  <a:txBody>
                    <a:bodyPr/>
                    <a:lstStyle/>
                    <a:p>
                      <a:pPr algn="ctr"/>
                      <a:r>
                        <a:rPr lang="en-US" sz="1400" i="1" dirty="0" err="1"/>
                        <a:t>isRetweet</a:t>
                      </a:r>
                      <a:endParaRPr lang="en-US" sz="1400" i="1" dirty="0"/>
                    </a:p>
                  </a:txBody>
                  <a:tcPr/>
                </a:tc>
                <a:tc>
                  <a:txBody>
                    <a:bodyPr/>
                    <a:lstStyle/>
                    <a:p>
                      <a:r>
                        <a:rPr lang="en-US" sz="1400" dirty="0"/>
                        <a:t>Boolean column indicating</a:t>
                      </a:r>
                      <a:r>
                        <a:rPr lang="en-US" sz="1400" baseline="0" dirty="0"/>
                        <a:t> whether a tweet is a retweet or not by looking at start of text and searching for ‘RT @’.</a:t>
                      </a:r>
                      <a:endParaRPr lang="en-US" sz="1400" dirty="0"/>
                    </a:p>
                  </a:txBody>
                  <a:tcPr/>
                </a:tc>
                <a:extLst>
                  <a:ext uri="{0D108BD9-81ED-4DB2-BD59-A6C34878D82A}">
                    <a16:rowId xmlns:a16="http://schemas.microsoft.com/office/drawing/2014/main" val="10002"/>
                  </a:ext>
                </a:extLst>
              </a:tr>
              <a:tr h="426848">
                <a:tc>
                  <a:txBody>
                    <a:bodyPr/>
                    <a:lstStyle/>
                    <a:p>
                      <a:pPr algn="ctr"/>
                      <a:r>
                        <a:rPr lang="en-US" sz="1400" i="1" dirty="0" err="1"/>
                        <a:t>tweetWeight</a:t>
                      </a:r>
                      <a:endParaRPr lang="en-US" sz="1400" i="1" dirty="0"/>
                    </a:p>
                  </a:txBody>
                  <a:tcPr/>
                </a:tc>
                <a:tc>
                  <a:txBody>
                    <a:bodyPr/>
                    <a:lstStyle/>
                    <a:p>
                      <a:r>
                        <a:rPr lang="en-US" sz="1400" dirty="0"/>
                        <a:t>If a tweet</a:t>
                      </a:r>
                      <a:r>
                        <a:rPr lang="en-US" sz="1400" baseline="0" dirty="0"/>
                        <a:t> is a retweet then give it 10% or 0.1 weight. This will allow us to normalize the tweets to take into account duplicate messages.</a:t>
                      </a:r>
                      <a:endParaRPr lang="en-US" sz="1400" dirty="0"/>
                    </a:p>
                  </a:txBody>
                  <a:tcPr/>
                </a:tc>
                <a:extLst>
                  <a:ext uri="{0D108BD9-81ED-4DB2-BD59-A6C34878D82A}">
                    <a16:rowId xmlns:a16="http://schemas.microsoft.com/office/drawing/2014/main" val="10003"/>
                  </a:ext>
                </a:extLst>
              </a:tr>
              <a:tr h="426848">
                <a:tc>
                  <a:txBody>
                    <a:bodyPr/>
                    <a:lstStyle/>
                    <a:p>
                      <a:pPr algn="ctr"/>
                      <a:r>
                        <a:rPr lang="en-US" sz="1400" i="1" dirty="0" err="1"/>
                        <a:t>classifiedTweet</a:t>
                      </a:r>
                      <a:endParaRPr lang="en-US" sz="1400" i="1" dirty="0"/>
                    </a:p>
                  </a:txBody>
                  <a:tcPr/>
                </a:tc>
                <a:tc>
                  <a:txBody>
                    <a:bodyPr/>
                    <a:lstStyle/>
                    <a:p>
                      <a:r>
                        <a:rPr lang="en-US" sz="1400" dirty="0"/>
                        <a:t>Contains</a:t>
                      </a:r>
                      <a:r>
                        <a:rPr lang="en-US" sz="1400" baseline="0" dirty="0"/>
                        <a:t> a descriptor indicating which university the tweet refers to in its text.</a:t>
                      </a:r>
                      <a:endParaRPr lang="en-US" sz="1400" dirty="0"/>
                    </a:p>
                  </a:txBody>
                  <a:tcPr/>
                </a:tc>
                <a:extLst>
                  <a:ext uri="{0D108BD9-81ED-4DB2-BD59-A6C34878D82A}">
                    <a16:rowId xmlns:a16="http://schemas.microsoft.com/office/drawing/2014/main" val="10004"/>
                  </a:ext>
                </a:extLst>
              </a:tr>
              <a:tr h="426848">
                <a:tc>
                  <a:txBody>
                    <a:bodyPr/>
                    <a:lstStyle/>
                    <a:p>
                      <a:pPr algn="ctr"/>
                      <a:r>
                        <a:rPr lang="en-US" sz="1400" i="1" dirty="0" err="1"/>
                        <a:t>isRelevant</a:t>
                      </a:r>
                      <a:endParaRPr lang="en-US" sz="1400" i="1" dirty="0"/>
                    </a:p>
                  </a:txBody>
                  <a:tcPr/>
                </a:tc>
                <a:tc>
                  <a:txBody>
                    <a:bodyPr/>
                    <a:lstStyle/>
                    <a:p>
                      <a:r>
                        <a:rPr lang="en-US" sz="1400" dirty="0"/>
                        <a:t>Boolean column indicating whether</a:t>
                      </a:r>
                      <a:r>
                        <a:rPr lang="en-US" sz="1400" baseline="0" dirty="0"/>
                        <a:t> a tweet is relevant to the analysis based on filter keywords.</a:t>
                      </a:r>
                      <a:endParaRPr lang="en-US" sz="1400" dirty="0"/>
                    </a:p>
                  </a:txBody>
                  <a:tcPr/>
                </a:tc>
                <a:extLst>
                  <a:ext uri="{0D108BD9-81ED-4DB2-BD59-A6C34878D82A}">
                    <a16:rowId xmlns:a16="http://schemas.microsoft.com/office/drawing/2014/main" val="10005"/>
                  </a:ext>
                </a:extLst>
              </a:tr>
              <a:tr h="409868">
                <a:tc>
                  <a:txBody>
                    <a:bodyPr/>
                    <a:lstStyle/>
                    <a:p>
                      <a:pPr algn="ctr"/>
                      <a:r>
                        <a:rPr lang="en-US" sz="1400" i="1" dirty="0" err="1"/>
                        <a:t>NumDups</a:t>
                      </a:r>
                      <a:endParaRPr lang="en-US" sz="1400" i="1" dirty="0"/>
                    </a:p>
                  </a:txBody>
                  <a:tcPr/>
                </a:tc>
                <a:tc>
                  <a:txBody>
                    <a:bodyPr/>
                    <a:lstStyle/>
                    <a:p>
                      <a:r>
                        <a:rPr lang="en-US" sz="1400" dirty="0"/>
                        <a:t>Using </a:t>
                      </a:r>
                      <a:r>
                        <a:rPr lang="en-US" sz="1400" dirty="0" err="1"/>
                        <a:t>SimHash</a:t>
                      </a:r>
                      <a:r>
                        <a:rPr lang="en-US" sz="1400" dirty="0"/>
                        <a:t> this</a:t>
                      </a:r>
                      <a:r>
                        <a:rPr lang="en-US" sz="1400" baseline="0" dirty="0"/>
                        <a:t> is the count</a:t>
                      </a:r>
                      <a:r>
                        <a:rPr lang="en-US" sz="1400" dirty="0"/>
                        <a:t> of near</a:t>
                      </a:r>
                      <a:r>
                        <a:rPr lang="en-US" sz="1400" baseline="0" dirty="0"/>
                        <a:t> duplicates for each tweet </a:t>
                      </a:r>
                      <a:endParaRPr lang="en-US" sz="1400" dirty="0"/>
                    </a:p>
                  </a:txBody>
                  <a:tcPr/>
                </a:tc>
                <a:extLst>
                  <a:ext uri="{0D108BD9-81ED-4DB2-BD59-A6C34878D82A}">
                    <a16:rowId xmlns:a16="http://schemas.microsoft.com/office/drawing/2014/main" val="10006"/>
                  </a:ext>
                </a:extLst>
              </a:tr>
            </a:tbl>
          </a:graphicData>
        </a:graphic>
      </p:graphicFrame>
      <p:sp>
        <p:nvSpPr>
          <p:cNvPr id="7" name="TextBox 6"/>
          <p:cNvSpPr txBox="1"/>
          <p:nvPr/>
        </p:nvSpPr>
        <p:spPr>
          <a:xfrm>
            <a:off x="1014665" y="1686481"/>
            <a:ext cx="9488905" cy="646331"/>
          </a:xfrm>
          <a:prstGeom prst="rect">
            <a:avLst/>
          </a:prstGeom>
          <a:noFill/>
        </p:spPr>
        <p:txBody>
          <a:bodyPr wrap="square" rtlCol="0">
            <a:spAutoFit/>
          </a:bodyPr>
          <a:lstStyle/>
          <a:p>
            <a:pPr marL="285750" indent="-285750">
              <a:buFont typeface="Arial" panose="020B0604020202020204" pitchFamily="34" charset="0"/>
              <a:buChar char="•"/>
            </a:pPr>
            <a:r>
              <a:rPr lang="en-US" dirty="0"/>
              <a:t>Twitter data contains many fields that are not relevant to the current analysis</a:t>
            </a:r>
          </a:p>
          <a:p>
            <a:pPr marL="285750" indent="-285750">
              <a:buFont typeface="Arial" panose="020B0604020202020204" pitchFamily="34" charset="0"/>
              <a:buChar char="•"/>
            </a:pPr>
            <a:r>
              <a:rPr lang="en-US" dirty="0"/>
              <a:t>We focus on the following data columns and some custom created columns</a:t>
            </a:r>
          </a:p>
        </p:txBody>
      </p:sp>
    </p:spTree>
    <p:extLst>
      <p:ext uri="{BB962C8B-B14F-4D97-AF65-F5344CB8AC3E}">
        <p14:creationId xmlns:p14="http://schemas.microsoft.com/office/powerpoint/2010/main" val="3343745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78" y="-118540"/>
            <a:ext cx="10515600" cy="1325563"/>
          </a:xfrm>
        </p:spPr>
        <p:txBody>
          <a:bodyPr/>
          <a:lstStyle/>
          <a:p>
            <a:r>
              <a:rPr lang="en-US" b="1" dirty="0">
                <a:solidFill>
                  <a:schemeClr val="bg1"/>
                </a:solidFill>
              </a:rPr>
              <a:t>Methodology</a:t>
            </a:r>
          </a:p>
        </p:txBody>
      </p:sp>
      <p:sp>
        <p:nvSpPr>
          <p:cNvPr id="3" name="Content Placeholder 2"/>
          <p:cNvSpPr>
            <a:spLocks noGrp="1"/>
          </p:cNvSpPr>
          <p:nvPr>
            <p:ph idx="1"/>
          </p:nvPr>
        </p:nvSpPr>
        <p:spPr>
          <a:xfrm>
            <a:off x="833437" y="1468786"/>
            <a:ext cx="10515600" cy="4351338"/>
          </a:xfrm>
        </p:spPr>
        <p:txBody>
          <a:bodyPr>
            <a:normAutofit fontScale="77500" lnSpcReduction="20000"/>
          </a:bodyPr>
          <a:lstStyle/>
          <a:p>
            <a:r>
              <a:rPr lang="en-US" dirty="0">
                <a:solidFill>
                  <a:schemeClr val="bg1"/>
                </a:solidFill>
              </a:rPr>
              <a:t>Data Extraction: </a:t>
            </a:r>
            <a:r>
              <a:rPr lang="en-US" dirty="0"/>
              <a:t>Obtain data based on university related filter keywords</a:t>
            </a:r>
          </a:p>
          <a:p>
            <a:r>
              <a:rPr lang="en-US" dirty="0">
                <a:solidFill>
                  <a:schemeClr val="bg1"/>
                </a:solidFill>
              </a:rPr>
              <a:t>Derived Columns: </a:t>
            </a:r>
            <a:r>
              <a:rPr lang="en-US" dirty="0"/>
              <a:t>Create custom columns using the filtered dataset as described in data overview</a:t>
            </a:r>
          </a:p>
          <a:p>
            <a:r>
              <a:rPr lang="en-US" dirty="0">
                <a:solidFill>
                  <a:schemeClr val="bg1"/>
                </a:solidFill>
              </a:rPr>
              <a:t>Power Users: </a:t>
            </a:r>
            <a:r>
              <a:rPr lang="en-US" dirty="0"/>
              <a:t>Obtain influential authors by sorting by total number of tweets.</a:t>
            </a:r>
          </a:p>
          <a:p>
            <a:r>
              <a:rPr lang="en-US" dirty="0">
                <a:solidFill>
                  <a:schemeClr val="bg1"/>
                </a:solidFill>
              </a:rPr>
              <a:t>Retweets: </a:t>
            </a:r>
            <a:r>
              <a:rPr lang="en-US" dirty="0"/>
              <a:t>Find most retweeted tweets and find out which topics are being discussed.</a:t>
            </a:r>
          </a:p>
          <a:p>
            <a:r>
              <a:rPr lang="en-US" dirty="0">
                <a:solidFill>
                  <a:schemeClr val="bg1"/>
                </a:solidFill>
              </a:rPr>
              <a:t>Location: </a:t>
            </a:r>
            <a:r>
              <a:rPr lang="en-US" dirty="0"/>
              <a:t>Calculate count of tweets per place of origin to observe relationship between twitter activity and proximity of the user to the university.</a:t>
            </a:r>
          </a:p>
          <a:p>
            <a:r>
              <a:rPr lang="en-US" dirty="0">
                <a:solidFill>
                  <a:schemeClr val="bg1"/>
                </a:solidFill>
              </a:rPr>
              <a:t>Timeline: </a:t>
            </a:r>
            <a:r>
              <a:rPr lang="en-US" dirty="0"/>
              <a:t>Use Concise Date custom column to find number of tweets per hour and plot on graph to see data collection over time.</a:t>
            </a:r>
          </a:p>
          <a:p>
            <a:r>
              <a:rPr lang="en-US" dirty="0">
                <a:solidFill>
                  <a:schemeClr val="bg1"/>
                </a:solidFill>
              </a:rPr>
              <a:t>Tweet Topics: </a:t>
            </a:r>
            <a:r>
              <a:rPr lang="en-US" dirty="0"/>
              <a:t>Use Word Cloud and NTLK library to find out frequently discussed topics and phrases.</a:t>
            </a:r>
          </a:p>
          <a:p>
            <a:r>
              <a:rPr lang="en-US" dirty="0">
                <a:solidFill>
                  <a:schemeClr val="bg1"/>
                </a:solidFill>
              </a:rPr>
              <a:t>Tweet Uniqueness: </a:t>
            </a:r>
            <a:r>
              <a:rPr lang="en-US" dirty="0"/>
              <a:t>Use </a:t>
            </a:r>
            <a:r>
              <a:rPr lang="en-US" dirty="0" err="1"/>
              <a:t>SimHash</a:t>
            </a:r>
            <a:r>
              <a:rPr lang="en-US" dirty="0"/>
              <a:t> package to create index for tweets per university. Then create a new column which contains the count of near duplicates and duplicates per tweet.</a:t>
            </a:r>
          </a:p>
          <a:p>
            <a:pPr marL="0" indent="0">
              <a:buNone/>
            </a:pPr>
            <a:endParaRPr lang="en-US" dirty="0"/>
          </a:p>
          <a:p>
            <a:endParaRPr lang="en-US" dirty="0"/>
          </a:p>
        </p:txBody>
      </p:sp>
      <p:pic>
        <p:nvPicPr>
          <p:cNvPr id="4" name="Picture 3"/>
          <p:cNvPicPr>
            <a:picLocks noChangeAspect="1"/>
          </p:cNvPicPr>
          <p:nvPr/>
        </p:nvPicPr>
        <p:blipFill>
          <a:blip r:embed="rId3"/>
          <a:stretch>
            <a:fillRect/>
          </a:stretch>
        </p:blipFill>
        <p:spPr>
          <a:xfrm>
            <a:off x="0" y="6343650"/>
            <a:ext cx="12182475" cy="51435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p:spTree>
    <p:extLst>
      <p:ext uri="{BB962C8B-B14F-4D97-AF65-F5344CB8AC3E}">
        <p14:creationId xmlns:p14="http://schemas.microsoft.com/office/powerpoint/2010/main" val="3968561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95284" cy="753979"/>
          </a:xfrm>
        </p:spPr>
        <p:txBody>
          <a:bodyPr/>
          <a:lstStyle/>
          <a:p>
            <a:r>
              <a:rPr lang="en-US" b="1" dirty="0">
                <a:solidFill>
                  <a:schemeClr val="bg1"/>
                </a:solidFill>
              </a:rPr>
              <a:t>Findings Overview</a:t>
            </a:r>
          </a:p>
        </p:txBody>
      </p:sp>
      <p:graphicFrame>
        <p:nvGraphicFramePr>
          <p:cNvPr id="5" name="Content Placeholder 4">
            <a:extLst>
              <a:ext uri="{FF2B5EF4-FFF2-40B4-BE49-F238E27FC236}">
                <a16:creationId xmlns:a16="http://schemas.microsoft.com/office/drawing/2014/main" id="{D09F6339-5CF3-F348-947B-C8399B3D38DA}"/>
              </a:ext>
            </a:extLst>
          </p:cNvPr>
          <p:cNvGraphicFramePr>
            <a:graphicFrameLocks noGrp="1"/>
          </p:cNvGraphicFramePr>
          <p:nvPr>
            <p:ph idx="1"/>
            <p:extLst>
              <p:ext uri="{D42A27DB-BD31-4B8C-83A1-F6EECF244321}">
                <p14:modId xmlns:p14="http://schemas.microsoft.com/office/powerpoint/2010/main" val="2174809"/>
              </p:ext>
            </p:extLst>
          </p:nvPr>
        </p:nvGraphicFramePr>
        <p:xfrm>
          <a:off x="170439" y="753979"/>
          <a:ext cx="11728482" cy="4339390"/>
        </p:xfrm>
        <a:graphic>
          <a:graphicData uri="http://schemas.openxmlformats.org/drawingml/2006/table">
            <a:tbl>
              <a:tblPr firstRow="1" bandRow="1">
                <a:tableStyleId>{5C22544A-7EE6-4342-B048-85BDC9FD1C3A}</a:tableStyleId>
              </a:tblPr>
              <a:tblGrid>
                <a:gridCol w="1512527">
                  <a:extLst>
                    <a:ext uri="{9D8B030D-6E8A-4147-A177-3AD203B41FA5}">
                      <a16:colId xmlns:a16="http://schemas.microsoft.com/office/drawing/2014/main" val="216498243"/>
                    </a:ext>
                  </a:extLst>
                </a:gridCol>
                <a:gridCol w="1002196">
                  <a:extLst>
                    <a:ext uri="{9D8B030D-6E8A-4147-A177-3AD203B41FA5}">
                      <a16:colId xmlns:a16="http://schemas.microsoft.com/office/drawing/2014/main" val="2507614775"/>
                    </a:ext>
                  </a:extLst>
                </a:gridCol>
                <a:gridCol w="921375">
                  <a:extLst>
                    <a:ext uri="{9D8B030D-6E8A-4147-A177-3AD203B41FA5}">
                      <a16:colId xmlns:a16="http://schemas.microsoft.com/office/drawing/2014/main" val="4024273036"/>
                    </a:ext>
                  </a:extLst>
                </a:gridCol>
                <a:gridCol w="1050693">
                  <a:extLst>
                    <a:ext uri="{9D8B030D-6E8A-4147-A177-3AD203B41FA5}">
                      <a16:colId xmlns:a16="http://schemas.microsoft.com/office/drawing/2014/main" val="1171532988"/>
                    </a:ext>
                  </a:extLst>
                </a:gridCol>
                <a:gridCol w="1761929">
                  <a:extLst>
                    <a:ext uri="{9D8B030D-6E8A-4147-A177-3AD203B41FA5}">
                      <a16:colId xmlns:a16="http://schemas.microsoft.com/office/drawing/2014/main" val="1309924467"/>
                    </a:ext>
                  </a:extLst>
                </a:gridCol>
                <a:gridCol w="1228501">
                  <a:extLst>
                    <a:ext uri="{9D8B030D-6E8A-4147-A177-3AD203B41FA5}">
                      <a16:colId xmlns:a16="http://schemas.microsoft.com/office/drawing/2014/main" val="1327380741"/>
                    </a:ext>
                  </a:extLst>
                </a:gridCol>
                <a:gridCol w="1050691">
                  <a:extLst>
                    <a:ext uri="{9D8B030D-6E8A-4147-A177-3AD203B41FA5}">
                      <a16:colId xmlns:a16="http://schemas.microsoft.com/office/drawing/2014/main" val="2316087904"/>
                    </a:ext>
                  </a:extLst>
                </a:gridCol>
                <a:gridCol w="3200570">
                  <a:extLst>
                    <a:ext uri="{9D8B030D-6E8A-4147-A177-3AD203B41FA5}">
                      <a16:colId xmlns:a16="http://schemas.microsoft.com/office/drawing/2014/main" val="2445050662"/>
                    </a:ext>
                  </a:extLst>
                </a:gridCol>
              </a:tblGrid>
              <a:tr h="1001397">
                <a:tc>
                  <a:txBody>
                    <a:bodyPr/>
                    <a:lstStyle/>
                    <a:p>
                      <a:pPr algn="ctr"/>
                      <a:r>
                        <a:rPr lang="en-US" sz="1000" dirty="0"/>
                        <a:t>University</a:t>
                      </a:r>
                    </a:p>
                  </a:txBody>
                  <a:tcPr anchor="ctr"/>
                </a:tc>
                <a:tc>
                  <a:txBody>
                    <a:bodyPr/>
                    <a:lstStyle/>
                    <a:p>
                      <a:pPr algn="ctr"/>
                      <a:r>
                        <a:rPr lang="en-US" sz="1000" dirty="0"/>
                        <a:t>Total # of Tweets</a:t>
                      </a:r>
                    </a:p>
                  </a:txBody>
                  <a:tcPr anchor="ctr"/>
                </a:tc>
                <a:tc>
                  <a:txBody>
                    <a:bodyPr/>
                    <a:lstStyle/>
                    <a:p>
                      <a:pPr algn="ctr"/>
                      <a:r>
                        <a:rPr lang="en-US" sz="1000" dirty="0"/>
                        <a:t>Top User Tweet Count</a:t>
                      </a:r>
                    </a:p>
                  </a:txBody>
                  <a:tcPr anchor="ctr"/>
                </a:tc>
                <a:tc>
                  <a:txBody>
                    <a:bodyPr/>
                    <a:lstStyle/>
                    <a:p>
                      <a:pPr algn="ctr"/>
                      <a:r>
                        <a:rPr lang="en-US" sz="1000" dirty="0"/>
                        <a:t>Highest Retweet Count</a:t>
                      </a:r>
                    </a:p>
                  </a:txBody>
                  <a:tcPr anchor="ctr"/>
                </a:tc>
                <a:tc>
                  <a:txBody>
                    <a:bodyPr/>
                    <a:lstStyle/>
                    <a:p>
                      <a:pPr algn="ctr"/>
                      <a:r>
                        <a:rPr lang="en-US" sz="1000" dirty="0"/>
                        <a:t>Peak Time of Year for Twitter Activity</a:t>
                      </a:r>
                    </a:p>
                  </a:txBody>
                  <a:tcPr anchor="ctr"/>
                </a:tc>
                <a:tc>
                  <a:txBody>
                    <a:bodyPr/>
                    <a:lstStyle/>
                    <a:p>
                      <a:pPr algn="ctr"/>
                      <a:r>
                        <a:rPr lang="en-US" sz="1000" dirty="0"/>
                        <a:t>Location of Highest # of Tweets</a:t>
                      </a:r>
                    </a:p>
                  </a:txBody>
                  <a:tcPr anchor="ctr"/>
                </a:tc>
                <a:tc>
                  <a:txBody>
                    <a:bodyPr/>
                    <a:lstStyle/>
                    <a:p>
                      <a:pPr algn="ctr"/>
                      <a:r>
                        <a:rPr lang="en-US" sz="1000" dirty="0"/>
                        <a:t># of Original Tweets</a:t>
                      </a:r>
                    </a:p>
                  </a:txBody>
                  <a:tcPr anchor="ctr"/>
                </a:tc>
                <a:tc>
                  <a:txBody>
                    <a:bodyPr/>
                    <a:lstStyle/>
                    <a:p>
                      <a:pPr algn="ctr"/>
                      <a:r>
                        <a:rPr lang="en-US" sz="1000" dirty="0"/>
                        <a:t>Most Popular Topics (including retweets)</a:t>
                      </a:r>
                    </a:p>
                  </a:txBody>
                  <a:tcPr anchor="ctr"/>
                </a:tc>
                <a:extLst>
                  <a:ext uri="{0D108BD9-81ED-4DB2-BD59-A6C34878D82A}">
                    <a16:rowId xmlns:a16="http://schemas.microsoft.com/office/drawing/2014/main" val="1189862890"/>
                  </a:ext>
                </a:extLst>
              </a:tr>
              <a:tr h="697944">
                <a:tc>
                  <a:txBody>
                    <a:bodyPr/>
                    <a:lstStyle/>
                    <a:p>
                      <a:pPr algn="ctr"/>
                      <a:r>
                        <a:rPr lang="en-US" sz="1000" dirty="0" err="1"/>
                        <a:t>UChicago</a:t>
                      </a:r>
                      <a:endParaRPr lang="en-US" sz="1000" dirty="0"/>
                    </a:p>
                  </a:txBody>
                  <a:tcPr anchor="ctr"/>
                </a:tc>
                <a:tc>
                  <a:txBody>
                    <a:bodyPr/>
                    <a:lstStyle/>
                    <a:p>
                      <a:pPr algn="ctr"/>
                      <a:r>
                        <a:rPr lang="en-US" sz="1000" dirty="0"/>
                        <a:t>167688</a:t>
                      </a:r>
                    </a:p>
                  </a:txBody>
                  <a:tcPr anchor="ctr"/>
                </a:tc>
                <a:tc>
                  <a:txBody>
                    <a:bodyPr/>
                    <a:lstStyle/>
                    <a:p>
                      <a:pPr algn="ctr"/>
                      <a:r>
                        <a:rPr lang="en-US" sz="1000" dirty="0"/>
                        <a:t>693</a:t>
                      </a:r>
                    </a:p>
                  </a:txBody>
                  <a:tcPr anchor="ctr"/>
                </a:tc>
                <a:tc>
                  <a:txBody>
                    <a:bodyPr/>
                    <a:lstStyle/>
                    <a:p>
                      <a:pPr algn="ctr"/>
                      <a:r>
                        <a:rPr lang="en-US" sz="1000" dirty="0"/>
                        <a:t>4032</a:t>
                      </a:r>
                    </a:p>
                  </a:txBody>
                  <a:tcPr anchor="ctr"/>
                </a:tc>
                <a:tc>
                  <a:txBody>
                    <a:bodyPr/>
                    <a:lstStyle/>
                    <a:p>
                      <a:pPr algn="ctr"/>
                      <a:r>
                        <a:rPr lang="en-US" sz="1000" dirty="0"/>
                        <a:t>Sep &amp; Dec, 2017</a:t>
                      </a:r>
                      <a:endParaRPr lang="en-US" sz="1000" baseline="0" dirty="0"/>
                    </a:p>
                    <a:p>
                      <a:pPr algn="ctr"/>
                      <a:r>
                        <a:rPr lang="en-US" sz="1000" dirty="0"/>
                        <a:t>Mar &amp; Apr, 2018</a:t>
                      </a:r>
                    </a:p>
                  </a:txBody>
                  <a:tcPr anchor="ctr"/>
                </a:tc>
                <a:tc>
                  <a:txBody>
                    <a:bodyPr/>
                    <a:lstStyle/>
                    <a:p>
                      <a:pPr algn="ctr"/>
                      <a:r>
                        <a:rPr lang="en-US" sz="1000" dirty="0"/>
                        <a:t>Chicago</a:t>
                      </a:r>
                    </a:p>
                  </a:txBody>
                  <a:tcPr anchor="ctr"/>
                </a:tc>
                <a:tc>
                  <a:txBody>
                    <a:bodyPr/>
                    <a:lstStyle/>
                    <a:p>
                      <a:pPr algn="ctr"/>
                      <a:r>
                        <a:rPr lang="en-US" sz="1000" dirty="0"/>
                        <a:t>72213</a:t>
                      </a:r>
                    </a:p>
                  </a:txBody>
                  <a:tcPr anchor="ctr"/>
                </a:tc>
                <a:tc>
                  <a:txBody>
                    <a:bodyPr/>
                    <a:lstStyle/>
                    <a:p>
                      <a:pPr algn="ctr"/>
                      <a:r>
                        <a:rPr lang="en-US" sz="1000" dirty="0"/>
                        <a:t>Richard </a:t>
                      </a:r>
                      <a:r>
                        <a:rPr lang="en-US" sz="1000" dirty="0" err="1"/>
                        <a:t>Thaler</a:t>
                      </a:r>
                      <a:r>
                        <a:rPr lang="en-US" sz="1000" dirty="0"/>
                        <a:t>, Breaking News, Prize Economic, awarded Richard</a:t>
                      </a:r>
                    </a:p>
                  </a:txBody>
                  <a:tcPr anchor="ctr"/>
                </a:tc>
                <a:extLst>
                  <a:ext uri="{0D108BD9-81ED-4DB2-BD59-A6C34878D82A}">
                    <a16:rowId xmlns:a16="http://schemas.microsoft.com/office/drawing/2014/main" val="3346496800"/>
                  </a:ext>
                </a:extLst>
              </a:tr>
              <a:tr h="697944">
                <a:tc>
                  <a:txBody>
                    <a:bodyPr/>
                    <a:lstStyle/>
                    <a:p>
                      <a:pPr algn="ctr"/>
                      <a:r>
                        <a:rPr lang="en-US" sz="1000" dirty="0"/>
                        <a:t>Northwestern</a:t>
                      </a:r>
                    </a:p>
                  </a:txBody>
                  <a:tcPr anchor="ctr"/>
                </a:tc>
                <a:tc>
                  <a:txBody>
                    <a:bodyPr/>
                    <a:lstStyle/>
                    <a:p>
                      <a:pPr algn="ctr"/>
                      <a:r>
                        <a:rPr lang="en-US" sz="1000" dirty="0"/>
                        <a:t>35951</a:t>
                      </a:r>
                    </a:p>
                  </a:txBody>
                  <a:tcPr anchor="ctr"/>
                </a:tc>
                <a:tc>
                  <a:txBody>
                    <a:bodyPr/>
                    <a:lstStyle/>
                    <a:p>
                      <a:pPr algn="ctr"/>
                      <a:r>
                        <a:rPr lang="en-US" sz="1000" dirty="0"/>
                        <a:t>265</a:t>
                      </a:r>
                    </a:p>
                  </a:txBody>
                  <a:tcPr anchor="ctr"/>
                </a:tc>
                <a:tc>
                  <a:txBody>
                    <a:bodyPr/>
                    <a:lstStyle/>
                    <a:p>
                      <a:pPr algn="ctr"/>
                      <a:r>
                        <a:rPr lang="en-US" sz="1000" dirty="0"/>
                        <a:t>4064</a:t>
                      </a:r>
                    </a:p>
                  </a:txBody>
                  <a:tcPr anchor="ctr"/>
                </a:tc>
                <a:tc>
                  <a:txBody>
                    <a:bodyPr/>
                    <a:lstStyle/>
                    <a:p>
                      <a:pPr algn="ctr"/>
                      <a:r>
                        <a:rPr lang="en-US" sz="1000" dirty="0"/>
                        <a:t>Jan &amp; Mar 2018</a:t>
                      </a:r>
                    </a:p>
                  </a:txBody>
                  <a:tcPr anchor="ctr"/>
                </a:tc>
                <a:tc>
                  <a:txBody>
                    <a:bodyPr/>
                    <a:lstStyle/>
                    <a:p>
                      <a:pPr algn="ctr"/>
                      <a:r>
                        <a:rPr lang="en-US" sz="1000" dirty="0"/>
                        <a:t>Evanston</a:t>
                      </a:r>
                    </a:p>
                  </a:txBody>
                  <a:tcPr anchor="ctr"/>
                </a:tc>
                <a:tc>
                  <a:txBody>
                    <a:bodyPr/>
                    <a:lstStyle/>
                    <a:p>
                      <a:pPr algn="ctr"/>
                      <a:r>
                        <a:rPr lang="en-US" sz="1000" dirty="0"/>
                        <a:t>15212</a:t>
                      </a:r>
                    </a:p>
                  </a:txBody>
                  <a:tcPr anchor="ctr"/>
                </a:tc>
                <a:tc>
                  <a:txBody>
                    <a:bodyPr/>
                    <a:lstStyle/>
                    <a:p>
                      <a:pPr algn="ctr"/>
                      <a:r>
                        <a:rPr lang="en-US" sz="1000" dirty="0"/>
                        <a:t>Person gun, shots fired,</a:t>
                      </a:r>
                      <a:r>
                        <a:rPr lang="en-US" sz="1000" baseline="0" dirty="0"/>
                        <a:t> report person, gunman campus</a:t>
                      </a:r>
                      <a:endParaRPr lang="en-US" sz="1000" dirty="0"/>
                    </a:p>
                  </a:txBody>
                  <a:tcPr anchor="ctr"/>
                </a:tc>
                <a:extLst>
                  <a:ext uri="{0D108BD9-81ED-4DB2-BD59-A6C34878D82A}">
                    <a16:rowId xmlns:a16="http://schemas.microsoft.com/office/drawing/2014/main" val="1715032870"/>
                  </a:ext>
                </a:extLst>
              </a:tr>
              <a:tr h="697944">
                <a:tc>
                  <a:txBody>
                    <a:bodyPr/>
                    <a:lstStyle/>
                    <a:p>
                      <a:pPr algn="ctr"/>
                      <a:r>
                        <a:rPr lang="en-US" sz="1000" dirty="0" err="1"/>
                        <a:t>UMichigan</a:t>
                      </a:r>
                      <a:endParaRPr lang="en-US" sz="1000" dirty="0"/>
                    </a:p>
                  </a:txBody>
                  <a:tcPr anchor="ctr"/>
                </a:tc>
                <a:tc>
                  <a:txBody>
                    <a:bodyPr/>
                    <a:lstStyle/>
                    <a:p>
                      <a:pPr algn="ctr"/>
                      <a:r>
                        <a:rPr lang="en-US" sz="1000" dirty="0"/>
                        <a:t>152870</a:t>
                      </a:r>
                    </a:p>
                  </a:txBody>
                  <a:tcPr anchor="ctr"/>
                </a:tc>
                <a:tc>
                  <a:txBody>
                    <a:bodyPr/>
                    <a:lstStyle/>
                    <a:p>
                      <a:pPr algn="ctr"/>
                      <a:r>
                        <a:rPr lang="en-US" sz="1000" dirty="0"/>
                        <a:t>562</a:t>
                      </a:r>
                    </a:p>
                  </a:txBody>
                  <a:tcPr anchor="ctr"/>
                </a:tc>
                <a:tc>
                  <a:txBody>
                    <a:bodyPr/>
                    <a:lstStyle/>
                    <a:p>
                      <a:pPr algn="ctr"/>
                      <a:r>
                        <a:rPr lang="en-US" sz="1000" dirty="0"/>
                        <a:t>7447</a:t>
                      </a:r>
                    </a:p>
                  </a:txBody>
                  <a:tcPr anchor="ctr"/>
                </a:tc>
                <a:tc>
                  <a:txBody>
                    <a:bodyPr/>
                    <a:lstStyle/>
                    <a:p>
                      <a:pPr algn="ctr"/>
                      <a:r>
                        <a:rPr lang="en-US" sz="1000" dirty="0"/>
                        <a:t>Dec 2017</a:t>
                      </a:r>
                    </a:p>
                    <a:p>
                      <a:pPr algn="ctr"/>
                      <a:r>
                        <a:rPr lang="en-US" sz="1000" dirty="0"/>
                        <a:t>Apr 2018</a:t>
                      </a:r>
                    </a:p>
                  </a:txBody>
                  <a:tcPr anchor="ctr"/>
                </a:tc>
                <a:tc>
                  <a:txBody>
                    <a:bodyPr/>
                    <a:lstStyle/>
                    <a:p>
                      <a:pPr algn="ctr"/>
                      <a:r>
                        <a:rPr lang="en-US" sz="1000" dirty="0"/>
                        <a:t>Ann Arbor</a:t>
                      </a:r>
                    </a:p>
                  </a:txBody>
                  <a:tcPr anchor="ctr"/>
                </a:tc>
                <a:tc>
                  <a:txBody>
                    <a:bodyPr/>
                    <a:lstStyle/>
                    <a:p>
                      <a:pPr algn="ctr"/>
                      <a:r>
                        <a:rPr lang="en-US" sz="1000" dirty="0"/>
                        <a:t>56284</a:t>
                      </a:r>
                    </a:p>
                  </a:txBody>
                  <a:tcPr anchor="ctr"/>
                </a:tc>
                <a:tc>
                  <a:txBody>
                    <a:bodyPr/>
                    <a:lstStyle/>
                    <a:p>
                      <a:pPr algn="ctr"/>
                      <a:r>
                        <a:rPr lang="en-US" sz="1000" dirty="0" err="1"/>
                        <a:t>GoBlue</a:t>
                      </a:r>
                      <a:r>
                        <a:rPr lang="en-US" sz="1000" dirty="0"/>
                        <a:t> RT, Ann Arbor,</a:t>
                      </a:r>
                      <a:r>
                        <a:rPr lang="en-US" sz="1000" baseline="0" dirty="0"/>
                        <a:t> Michigan </a:t>
                      </a:r>
                      <a:r>
                        <a:rPr lang="en-US" sz="1000" baseline="0" dirty="0" err="1"/>
                        <a:t>GoBlue</a:t>
                      </a:r>
                      <a:endParaRPr lang="en-US" sz="1000" dirty="0"/>
                    </a:p>
                  </a:txBody>
                  <a:tcPr anchor="ctr"/>
                </a:tc>
                <a:extLst>
                  <a:ext uri="{0D108BD9-81ED-4DB2-BD59-A6C34878D82A}">
                    <a16:rowId xmlns:a16="http://schemas.microsoft.com/office/drawing/2014/main" val="2135066344"/>
                  </a:ext>
                </a:extLst>
              </a:tr>
              <a:tr h="546217">
                <a:tc>
                  <a:txBody>
                    <a:bodyPr/>
                    <a:lstStyle/>
                    <a:p>
                      <a:pPr algn="ctr"/>
                      <a:r>
                        <a:rPr lang="en-US" sz="1000" dirty="0">
                          <a:solidFill>
                            <a:srgbClr val="FF0000"/>
                          </a:solidFill>
                        </a:rPr>
                        <a:t>Harvard</a:t>
                      </a:r>
                    </a:p>
                  </a:txBody>
                  <a:tcPr anchor="ctr"/>
                </a:tc>
                <a:tc>
                  <a:txBody>
                    <a:bodyPr/>
                    <a:lstStyle/>
                    <a:p>
                      <a:pPr algn="ctr"/>
                      <a:r>
                        <a:rPr lang="en-US" sz="1000" dirty="0">
                          <a:solidFill>
                            <a:srgbClr val="FF0000"/>
                          </a:solidFill>
                        </a:rPr>
                        <a:t>1020438</a:t>
                      </a:r>
                    </a:p>
                  </a:txBody>
                  <a:tcPr anchor="ctr"/>
                </a:tc>
                <a:tc>
                  <a:txBody>
                    <a:bodyPr/>
                    <a:lstStyle/>
                    <a:p>
                      <a:pPr algn="ctr"/>
                      <a:r>
                        <a:rPr lang="en-US" sz="1000" dirty="0">
                          <a:solidFill>
                            <a:srgbClr val="FF0000"/>
                          </a:solidFill>
                        </a:rPr>
                        <a:t>7658</a:t>
                      </a:r>
                    </a:p>
                  </a:txBody>
                  <a:tcPr anchor="ctr"/>
                </a:tc>
                <a:tc>
                  <a:txBody>
                    <a:bodyPr/>
                    <a:lstStyle/>
                    <a:p>
                      <a:pPr algn="ctr"/>
                      <a:r>
                        <a:rPr lang="en-US" sz="1000" dirty="0">
                          <a:solidFill>
                            <a:srgbClr val="FF0000"/>
                          </a:solidFill>
                        </a:rPr>
                        <a:t>181947</a:t>
                      </a:r>
                    </a:p>
                  </a:txBody>
                  <a:tcPr anchor="ctr"/>
                </a:tc>
                <a:tc>
                  <a:txBody>
                    <a:bodyPr/>
                    <a:lstStyle/>
                    <a:p>
                      <a:pPr algn="ctr"/>
                      <a:r>
                        <a:rPr lang="en-US" sz="1000" dirty="0"/>
                        <a:t>Sep &amp; Dec 2017</a:t>
                      </a:r>
                    </a:p>
                    <a:p>
                      <a:pPr algn="ctr"/>
                      <a:r>
                        <a:rPr lang="en-US" sz="1000" dirty="0"/>
                        <a:t>Mar 2018</a:t>
                      </a:r>
                    </a:p>
                  </a:txBody>
                  <a:tcPr anchor="ctr"/>
                </a:tc>
                <a:tc>
                  <a:txBody>
                    <a:bodyPr/>
                    <a:lstStyle/>
                    <a:p>
                      <a:pPr algn="ctr"/>
                      <a:r>
                        <a:rPr lang="en-US" sz="1000" dirty="0"/>
                        <a:t>Cambridge</a:t>
                      </a:r>
                    </a:p>
                  </a:txBody>
                  <a:tcPr anchor="ctr"/>
                </a:tc>
                <a:tc>
                  <a:txBody>
                    <a:bodyPr/>
                    <a:lstStyle/>
                    <a:p>
                      <a:pPr algn="ctr"/>
                      <a:r>
                        <a:rPr lang="en-US" sz="1000" dirty="0">
                          <a:solidFill>
                            <a:srgbClr val="FF0000"/>
                          </a:solidFill>
                        </a:rPr>
                        <a:t>262182</a:t>
                      </a:r>
                    </a:p>
                  </a:txBody>
                  <a:tcPr anchor="ctr"/>
                </a:tc>
                <a:tc>
                  <a:txBody>
                    <a:bodyPr/>
                    <a:lstStyle/>
                    <a:p>
                      <a:pPr algn="ctr"/>
                      <a:r>
                        <a:rPr lang="en-US" sz="1000" dirty="0"/>
                        <a:t>Accepted Harvard,</a:t>
                      </a:r>
                      <a:r>
                        <a:rPr lang="en-US" sz="1000" baseline="0" dirty="0"/>
                        <a:t> got accepted, hard work, RT </a:t>
                      </a:r>
                      <a:r>
                        <a:rPr lang="en-US" sz="1000" baseline="0" dirty="0" err="1"/>
                        <a:t>AyrtonLittle</a:t>
                      </a:r>
                      <a:endParaRPr lang="en-US" sz="1000" dirty="0"/>
                    </a:p>
                  </a:txBody>
                  <a:tcPr anchor="ctr"/>
                </a:tc>
                <a:extLst>
                  <a:ext uri="{0D108BD9-81ED-4DB2-BD59-A6C34878D82A}">
                    <a16:rowId xmlns:a16="http://schemas.microsoft.com/office/drawing/2014/main" val="3528902937"/>
                  </a:ext>
                </a:extLst>
              </a:tr>
              <a:tr h="697944">
                <a:tc>
                  <a:txBody>
                    <a:bodyPr/>
                    <a:lstStyle/>
                    <a:p>
                      <a:pPr algn="ctr"/>
                      <a:r>
                        <a:rPr lang="en-US" sz="1000" dirty="0"/>
                        <a:t>Princeton</a:t>
                      </a:r>
                    </a:p>
                  </a:txBody>
                  <a:tcPr anchor="ctr"/>
                </a:tc>
                <a:tc>
                  <a:txBody>
                    <a:bodyPr/>
                    <a:lstStyle/>
                    <a:p>
                      <a:pPr algn="ctr"/>
                      <a:r>
                        <a:rPr lang="en-US" sz="1000" dirty="0"/>
                        <a:t>48318</a:t>
                      </a:r>
                    </a:p>
                  </a:txBody>
                  <a:tcPr anchor="ctr"/>
                </a:tc>
                <a:tc>
                  <a:txBody>
                    <a:bodyPr/>
                    <a:lstStyle/>
                    <a:p>
                      <a:pPr algn="ctr"/>
                      <a:r>
                        <a:rPr lang="en-US" sz="1000" dirty="0"/>
                        <a:t>525</a:t>
                      </a:r>
                    </a:p>
                  </a:txBody>
                  <a:tcPr anchor="ctr"/>
                </a:tc>
                <a:tc>
                  <a:txBody>
                    <a:bodyPr/>
                    <a:lstStyle/>
                    <a:p>
                      <a:pPr algn="ctr"/>
                      <a:r>
                        <a:rPr lang="en-US" sz="1000" dirty="0"/>
                        <a:t>1563</a:t>
                      </a:r>
                    </a:p>
                  </a:txBody>
                  <a:tcPr anchor="ctr"/>
                </a:tc>
                <a:tc>
                  <a:txBody>
                    <a:bodyPr/>
                    <a:lstStyle/>
                    <a:p>
                      <a:pPr algn="ctr"/>
                      <a:r>
                        <a:rPr lang="en-US" sz="1000" dirty="0"/>
                        <a:t>Sep 2017</a:t>
                      </a:r>
                    </a:p>
                    <a:p>
                      <a:pPr algn="ctr"/>
                      <a:r>
                        <a:rPr lang="en-US" sz="1000" dirty="0"/>
                        <a:t>Mar 2018</a:t>
                      </a:r>
                    </a:p>
                  </a:txBody>
                  <a:tcPr anchor="ctr"/>
                </a:tc>
                <a:tc>
                  <a:txBody>
                    <a:bodyPr/>
                    <a:lstStyle/>
                    <a:p>
                      <a:pPr algn="ctr"/>
                      <a:r>
                        <a:rPr lang="en-US" sz="1000" dirty="0"/>
                        <a:t>Princeton</a:t>
                      </a:r>
                    </a:p>
                  </a:txBody>
                  <a:tcPr anchor="ctr"/>
                </a:tc>
                <a:tc>
                  <a:txBody>
                    <a:bodyPr/>
                    <a:lstStyle/>
                    <a:p>
                      <a:pPr algn="ctr"/>
                      <a:r>
                        <a:rPr lang="en-US" sz="1000" dirty="0"/>
                        <a:t>17988</a:t>
                      </a:r>
                    </a:p>
                  </a:txBody>
                  <a:tcPr anchor="ctr"/>
                </a:tc>
                <a:tc>
                  <a:txBody>
                    <a:bodyPr/>
                    <a:lstStyle/>
                    <a:p>
                      <a:pPr algn="ctr"/>
                      <a:r>
                        <a:rPr lang="en-US" sz="1000" dirty="0"/>
                        <a:t>Students snowball, Panera Bread, fight RT, Rahul Gandhi, snowball fight, armed man</a:t>
                      </a:r>
                    </a:p>
                  </a:txBody>
                  <a:tcPr anchor="ctr"/>
                </a:tc>
                <a:extLst>
                  <a:ext uri="{0D108BD9-81ED-4DB2-BD59-A6C34878D82A}">
                    <a16:rowId xmlns:a16="http://schemas.microsoft.com/office/drawing/2014/main" val="2439622308"/>
                  </a:ext>
                </a:extLst>
              </a:tr>
            </a:tbl>
          </a:graphicData>
        </a:graphic>
      </p:graphicFrame>
      <p:pic>
        <p:nvPicPr>
          <p:cNvPr id="4" name="Picture 3"/>
          <p:cNvPicPr>
            <a:picLocks noChangeAspect="1"/>
          </p:cNvPicPr>
          <p:nvPr/>
        </p:nvPicPr>
        <p:blipFill>
          <a:blip r:embed="rId3"/>
          <a:stretch>
            <a:fillRect/>
          </a:stretch>
        </p:blipFill>
        <p:spPr>
          <a:xfrm>
            <a:off x="0" y="6343650"/>
            <a:ext cx="12182475" cy="51435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sp>
        <p:nvSpPr>
          <p:cNvPr id="6" name="TextBox 5">
            <a:extLst>
              <a:ext uri="{FF2B5EF4-FFF2-40B4-BE49-F238E27FC236}">
                <a16:creationId xmlns:a16="http://schemas.microsoft.com/office/drawing/2014/main" id="{CC3DB504-0A2B-374A-97FE-B00581884886}"/>
              </a:ext>
            </a:extLst>
          </p:cNvPr>
          <p:cNvSpPr txBox="1"/>
          <p:nvPr/>
        </p:nvSpPr>
        <p:spPr>
          <a:xfrm>
            <a:off x="409074" y="5297557"/>
            <a:ext cx="10001712" cy="369332"/>
          </a:xfrm>
          <a:prstGeom prst="rect">
            <a:avLst/>
          </a:prstGeom>
          <a:noFill/>
        </p:spPr>
        <p:txBody>
          <a:bodyPr wrap="none" rtlCol="0">
            <a:spAutoFit/>
          </a:bodyPr>
          <a:lstStyle/>
          <a:p>
            <a:pPr marL="285750" indent="-285750">
              <a:buFont typeface="Arial" panose="020B0604020202020204" pitchFamily="34" charset="0"/>
              <a:buChar char="•"/>
            </a:pPr>
            <a:r>
              <a:rPr lang="en-US" dirty="0"/>
              <a:t>Harvard is a clear outlier. A lot more people tweeted about Harvard compared to the other universities</a:t>
            </a:r>
          </a:p>
        </p:txBody>
      </p:sp>
    </p:spTree>
    <p:extLst>
      <p:ext uri="{BB962C8B-B14F-4D97-AF65-F5344CB8AC3E}">
        <p14:creationId xmlns:p14="http://schemas.microsoft.com/office/powerpoint/2010/main" val="2367095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2AE8-A58D-F546-9704-AA3A9C802AAB}"/>
              </a:ext>
            </a:extLst>
          </p:cNvPr>
          <p:cNvSpPr>
            <a:spLocks noGrp="1"/>
          </p:cNvSpPr>
          <p:nvPr>
            <p:ph type="title"/>
          </p:nvPr>
        </p:nvSpPr>
        <p:spPr>
          <a:xfrm>
            <a:off x="29308" y="-230188"/>
            <a:ext cx="10515600" cy="1325563"/>
          </a:xfrm>
        </p:spPr>
        <p:txBody>
          <a:bodyPr/>
          <a:lstStyle/>
          <a:p>
            <a:r>
              <a:rPr lang="en-US" b="1" dirty="0">
                <a:solidFill>
                  <a:schemeClr val="bg1"/>
                </a:solidFill>
              </a:rPr>
              <a:t>Findings – User Profiles</a:t>
            </a:r>
          </a:p>
        </p:txBody>
      </p:sp>
      <p:sp>
        <p:nvSpPr>
          <p:cNvPr id="4" name="Slide Number Placeholder 3">
            <a:extLst>
              <a:ext uri="{FF2B5EF4-FFF2-40B4-BE49-F238E27FC236}">
                <a16:creationId xmlns:a16="http://schemas.microsoft.com/office/drawing/2014/main" id="{ED949DA0-B30B-AC47-9D61-34099005BDD3}"/>
              </a:ext>
            </a:extLst>
          </p:cNvPr>
          <p:cNvSpPr>
            <a:spLocks noGrp="1"/>
          </p:cNvSpPr>
          <p:nvPr>
            <p:ph type="sldNum" sz="quarter" idx="12"/>
          </p:nvPr>
        </p:nvSpPr>
        <p:spPr/>
        <p:txBody>
          <a:bodyPr/>
          <a:lstStyle/>
          <a:p>
            <a:fld id="{1C20BA80-1909-427C-B3BD-3DD8AEAFD5BE}" type="slidenum">
              <a:rPr lang="en-US" smtClean="0"/>
              <a:pPr/>
              <a:t>6</a:t>
            </a:fld>
            <a:endParaRPr lang="en-US" dirty="0"/>
          </a:p>
        </p:txBody>
      </p:sp>
      <p:graphicFrame>
        <p:nvGraphicFramePr>
          <p:cNvPr id="7" name="Table 6">
            <a:extLst>
              <a:ext uri="{FF2B5EF4-FFF2-40B4-BE49-F238E27FC236}">
                <a16:creationId xmlns:a16="http://schemas.microsoft.com/office/drawing/2014/main" id="{2D8803D9-F5FF-384F-9786-38C9DEB319D3}"/>
              </a:ext>
            </a:extLst>
          </p:cNvPr>
          <p:cNvGraphicFramePr>
            <a:graphicFrameLocks noGrp="1"/>
          </p:cNvGraphicFramePr>
          <p:nvPr>
            <p:extLst>
              <p:ext uri="{D42A27DB-BD31-4B8C-83A1-F6EECF244321}">
                <p14:modId xmlns:p14="http://schemas.microsoft.com/office/powerpoint/2010/main" val="1763131205"/>
              </p:ext>
            </p:extLst>
          </p:nvPr>
        </p:nvGraphicFramePr>
        <p:xfrm>
          <a:off x="8452340" y="137949"/>
          <a:ext cx="3516924" cy="1524000"/>
        </p:xfrm>
        <a:graphic>
          <a:graphicData uri="http://schemas.openxmlformats.org/drawingml/2006/table">
            <a:tbl>
              <a:tblPr firstRow="1" bandRow="1">
                <a:tableStyleId>{5C22544A-7EE6-4342-B048-85BDC9FD1C3A}</a:tableStyleId>
              </a:tblPr>
              <a:tblGrid>
                <a:gridCol w="1758462">
                  <a:extLst>
                    <a:ext uri="{9D8B030D-6E8A-4147-A177-3AD203B41FA5}">
                      <a16:colId xmlns:a16="http://schemas.microsoft.com/office/drawing/2014/main" val="3408945544"/>
                    </a:ext>
                  </a:extLst>
                </a:gridCol>
                <a:gridCol w="1758462">
                  <a:extLst>
                    <a:ext uri="{9D8B030D-6E8A-4147-A177-3AD203B41FA5}">
                      <a16:colId xmlns:a16="http://schemas.microsoft.com/office/drawing/2014/main" val="491568435"/>
                    </a:ext>
                  </a:extLst>
                </a:gridCol>
              </a:tblGrid>
              <a:tr h="283003">
                <a:tc gridSpan="2">
                  <a:txBody>
                    <a:bodyPr/>
                    <a:lstStyle/>
                    <a:p>
                      <a:pPr algn="ctr"/>
                      <a:r>
                        <a:rPr lang="en-US" sz="1400" dirty="0"/>
                        <a:t>Users with most followers</a:t>
                      </a:r>
                    </a:p>
                  </a:txBody>
                  <a:tcPr anchor="ctr"/>
                </a:tc>
                <a:tc hMerge="1">
                  <a:txBody>
                    <a:bodyPr/>
                    <a:lstStyle/>
                    <a:p>
                      <a:pPr algn="ctr"/>
                      <a:endParaRPr lang="en-US" sz="1400" dirty="0"/>
                    </a:p>
                  </a:txBody>
                  <a:tcPr anchor="ctr"/>
                </a:tc>
                <a:extLst>
                  <a:ext uri="{0D108BD9-81ED-4DB2-BD59-A6C34878D82A}">
                    <a16:rowId xmlns:a16="http://schemas.microsoft.com/office/drawing/2014/main" val="1983506883"/>
                  </a:ext>
                </a:extLst>
              </a:tr>
              <a:tr h="283003">
                <a:tc>
                  <a:txBody>
                    <a:bodyPr/>
                    <a:lstStyle/>
                    <a:p>
                      <a:pPr algn="ctr"/>
                      <a:r>
                        <a:rPr lang="en-US" sz="1400" b="1" dirty="0">
                          <a:solidFill>
                            <a:schemeClr val="bg1"/>
                          </a:solidFill>
                        </a:rPr>
                        <a:t>User Name</a:t>
                      </a:r>
                    </a:p>
                  </a:txBody>
                  <a:tcPr anchor="ctr">
                    <a:solidFill>
                      <a:schemeClr val="accent1"/>
                    </a:solidFill>
                  </a:tcPr>
                </a:tc>
                <a:tc>
                  <a:txBody>
                    <a:bodyPr/>
                    <a:lstStyle/>
                    <a:p>
                      <a:pPr algn="ctr"/>
                      <a:r>
                        <a:rPr lang="en-US" sz="1400" b="1" dirty="0">
                          <a:solidFill>
                            <a:schemeClr val="bg1"/>
                          </a:solidFill>
                        </a:rPr>
                        <a:t>Followers Count</a:t>
                      </a:r>
                    </a:p>
                  </a:txBody>
                  <a:tcPr anchor="ctr">
                    <a:solidFill>
                      <a:schemeClr val="accent1"/>
                    </a:solidFill>
                  </a:tcPr>
                </a:tc>
                <a:extLst>
                  <a:ext uri="{0D108BD9-81ED-4DB2-BD59-A6C34878D82A}">
                    <a16:rowId xmlns:a16="http://schemas.microsoft.com/office/drawing/2014/main" val="170794700"/>
                  </a:ext>
                </a:extLst>
              </a:tr>
              <a:tr h="283003">
                <a:tc>
                  <a:txBody>
                    <a:bodyPr/>
                    <a:lstStyle/>
                    <a:p>
                      <a:pPr algn="ctr"/>
                      <a:r>
                        <a:rPr lang="en-US" sz="1400" dirty="0" err="1"/>
                        <a:t>cnnbrk</a:t>
                      </a:r>
                      <a:endParaRPr lang="en-US" sz="1400" dirty="0"/>
                    </a:p>
                  </a:txBody>
                  <a:tcPr anchor="ctr"/>
                </a:tc>
                <a:tc>
                  <a:txBody>
                    <a:bodyPr/>
                    <a:lstStyle/>
                    <a:p>
                      <a:pPr algn="ctr"/>
                      <a:r>
                        <a:rPr lang="en-US" sz="1400" dirty="0"/>
                        <a:t>51790060</a:t>
                      </a:r>
                    </a:p>
                  </a:txBody>
                  <a:tcPr anchor="ctr"/>
                </a:tc>
                <a:extLst>
                  <a:ext uri="{0D108BD9-81ED-4DB2-BD59-A6C34878D82A}">
                    <a16:rowId xmlns:a16="http://schemas.microsoft.com/office/drawing/2014/main" val="2478847688"/>
                  </a:ext>
                </a:extLst>
              </a:tr>
              <a:tr h="283003">
                <a:tc>
                  <a:txBody>
                    <a:bodyPr/>
                    <a:lstStyle/>
                    <a:p>
                      <a:pPr algn="ctr"/>
                      <a:r>
                        <a:rPr lang="en-US" sz="1400" dirty="0"/>
                        <a:t>CNN</a:t>
                      </a:r>
                    </a:p>
                  </a:txBody>
                  <a:tcPr anchor="ctr"/>
                </a:tc>
                <a:tc>
                  <a:txBody>
                    <a:bodyPr/>
                    <a:lstStyle/>
                    <a:p>
                      <a:pPr algn="ctr"/>
                      <a:r>
                        <a:rPr lang="en-US" sz="1400" dirty="0"/>
                        <a:t>40456432</a:t>
                      </a:r>
                    </a:p>
                  </a:txBody>
                  <a:tcPr anchor="ctr"/>
                </a:tc>
                <a:extLst>
                  <a:ext uri="{0D108BD9-81ED-4DB2-BD59-A6C34878D82A}">
                    <a16:rowId xmlns:a16="http://schemas.microsoft.com/office/drawing/2014/main" val="1879551042"/>
                  </a:ext>
                </a:extLst>
              </a:tr>
              <a:tr h="283003">
                <a:tc>
                  <a:txBody>
                    <a:bodyPr/>
                    <a:lstStyle/>
                    <a:p>
                      <a:pPr algn="ctr"/>
                      <a:r>
                        <a:rPr lang="en-US" sz="1400" dirty="0" err="1"/>
                        <a:t>nytimes</a:t>
                      </a:r>
                      <a:endParaRPr lang="en-US" sz="1400" dirty="0"/>
                    </a:p>
                  </a:txBody>
                  <a:tcPr anchor="ctr"/>
                </a:tc>
                <a:tc>
                  <a:txBody>
                    <a:bodyPr/>
                    <a:lstStyle/>
                    <a:p>
                      <a:pPr algn="ctr"/>
                      <a:r>
                        <a:rPr lang="en-US" sz="1400" dirty="0"/>
                        <a:t>40060145</a:t>
                      </a:r>
                    </a:p>
                  </a:txBody>
                  <a:tcPr anchor="ctr"/>
                </a:tc>
                <a:extLst>
                  <a:ext uri="{0D108BD9-81ED-4DB2-BD59-A6C34878D82A}">
                    <a16:rowId xmlns:a16="http://schemas.microsoft.com/office/drawing/2014/main" val="3345033424"/>
                  </a:ext>
                </a:extLst>
              </a:tr>
            </a:tbl>
          </a:graphicData>
        </a:graphic>
      </p:graphicFrame>
      <p:graphicFrame>
        <p:nvGraphicFramePr>
          <p:cNvPr id="10" name="Table 9">
            <a:extLst>
              <a:ext uri="{FF2B5EF4-FFF2-40B4-BE49-F238E27FC236}">
                <a16:creationId xmlns:a16="http://schemas.microsoft.com/office/drawing/2014/main" id="{951B5123-8F4B-AC4F-9209-2E1991A247BC}"/>
              </a:ext>
            </a:extLst>
          </p:cNvPr>
          <p:cNvGraphicFramePr>
            <a:graphicFrameLocks noGrp="1"/>
          </p:cNvGraphicFramePr>
          <p:nvPr>
            <p:extLst>
              <p:ext uri="{D42A27DB-BD31-4B8C-83A1-F6EECF244321}">
                <p14:modId xmlns:p14="http://schemas.microsoft.com/office/powerpoint/2010/main" val="3649471016"/>
              </p:ext>
            </p:extLst>
          </p:nvPr>
        </p:nvGraphicFramePr>
        <p:xfrm>
          <a:off x="238367" y="1774747"/>
          <a:ext cx="6197600" cy="3258263"/>
        </p:xfrm>
        <a:graphic>
          <a:graphicData uri="http://schemas.openxmlformats.org/drawingml/2006/table">
            <a:tbl>
              <a:tblPr firstRow="1" bandRow="1">
                <a:tableStyleId>{5C22544A-7EE6-4342-B048-85BDC9FD1C3A}</a:tableStyleId>
              </a:tblPr>
              <a:tblGrid>
                <a:gridCol w="1239520">
                  <a:extLst>
                    <a:ext uri="{9D8B030D-6E8A-4147-A177-3AD203B41FA5}">
                      <a16:colId xmlns:a16="http://schemas.microsoft.com/office/drawing/2014/main" val="2849389639"/>
                    </a:ext>
                  </a:extLst>
                </a:gridCol>
                <a:gridCol w="1239520">
                  <a:extLst>
                    <a:ext uri="{9D8B030D-6E8A-4147-A177-3AD203B41FA5}">
                      <a16:colId xmlns:a16="http://schemas.microsoft.com/office/drawing/2014/main" val="3408945544"/>
                    </a:ext>
                  </a:extLst>
                </a:gridCol>
                <a:gridCol w="1239520">
                  <a:extLst>
                    <a:ext uri="{9D8B030D-6E8A-4147-A177-3AD203B41FA5}">
                      <a16:colId xmlns:a16="http://schemas.microsoft.com/office/drawing/2014/main" val="2635167644"/>
                    </a:ext>
                  </a:extLst>
                </a:gridCol>
                <a:gridCol w="1239520">
                  <a:extLst>
                    <a:ext uri="{9D8B030D-6E8A-4147-A177-3AD203B41FA5}">
                      <a16:colId xmlns:a16="http://schemas.microsoft.com/office/drawing/2014/main" val="491568435"/>
                    </a:ext>
                  </a:extLst>
                </a:gridCol>
                <a:gridCol w="1239520">
                  <a:extLst>
                    <a:ext uri="{9D8B030D-6E8A-4147-A177-3AD203B41FA5}">
                      <a16:colId xmlns:a16="http://schemas.microsoft.com/office/drawing/2014/main" val="1812317557"/>
                    </a:ext>
                  </a:extLst>
                </a:gridCol>
              </a:tblGrid>
              <a:tr h="522980">
                <a:tc gridSpan="5">
                  <a:txBody>
                    <a:bodyPr/>
                    <a:lstStyle/>
                    <a:p>
                      <a:pPr algn="ctr"/>
                      <a:r>
                        <a:rPr lang="en-US" sz="1400" dirty="0"/>
                        <a:t>Tweets about University that was most retweeted</a:t>
                      </a:r>
                    </a:p>
                  </a:txBody>
                  <a:tcPr anchor="ctr"/>
                </a:tc>
                <a:tc hMerge="1">
                  <a:txBody>
                    <a:bodyPr/>
                    <a:lstStyle/>
                    <a:p>
                      <a:pPr algn="ctr"/>
                      <a:endParaRPr lang="en-US" sz="1400" dirty="0"/>
                    </a:p>
                  </a:txBody>
                  <a:tcPr anchor="ctr"/>
                </a:tc>
                <a:tc hMerge="1">
                  <a:txBody>
                    <a:bodyPr/>
                    <a:lstStyle/>
                    <a:p>
                      <a:pPr algn="ctr"/>
                      <a:endParaRPr lang="en-US" sz="1400" dirty="0"/>
                    </a:p>
                  </a:txBody>
                  <a:tcPr anchor="ct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190878125"/>
                  </a:ext>
                </a:extLst>
              </a:tr>
              <a:tr h="337689">
                <a:tc>
                  <a:txBody>
                    <a:bodyPr/>
                    <a:lstStyle/>
                    <a:p>
                      <a:pPr algn="ctr"/>
                      <a:r>
                        <a:rPr lang="en-US" sz="1400" b="1" dirty="0">
                          <a:solidFill>
                            <a:schemeClr val="bg1"/>
                          </a:solidFill>
                        </a:rPr>
                        <a:t>University</a:t>
                      </a:r>
                    </a:p>
                  </a:txBody>
                  <a:tcPr anchor="ctr">
                    <a:solidFill>
                      <a:schemeClr val="accent1"/>
                    </a:solidFill>
                  </a:tcPr>
                </a:tc>
                <a:tc>
                  <a:txBody>
                    <a:bodyPr/>
                    <a:lstStyle/>
                    <a:p>
                      <a:pPr algn="ctr"/>
                      <a:r>
                        <a:rPr lang="en-US" sz="1400" b="1" dirty="0">
                          <a:solidFill>
                            <a:schemeClr val="bg1"/>
                          </a:solidFill>
                        </a:rPr>
                        <a:t>User Name</a:t>
                      </a:r>
                    </a:p>
                  </a:txBody>
                  <a:tcPr anchor="ctr">
                    <a:solidFill>
                      <a:schemeClr val="accent1"/>
                    </a:solidFill>
                  </a:tcPr>
                </a:tc>
                <a:tc>
                  <a:txBody>
                    <a:bodyPr/>
                    <a:lstStyle/>
                    <a:p>
                      <a:pPr algn="ctr"/>
                      <a:r>
                        <a:rPr lang="en-US" sz="1400" b="1" dirty="0">
                          <a:solidFill>
                            <a:schemeClr val="bg1"/>
                          </a:solidFill>
                        </a:rPr>
                        <a:t>Location</a:t>
                      </a:r>
                    </a:p>
                  </a:txBody>
                  <a:tcPr anchor="ctr">
                    <a:solidFill>
                      <a:schemeClr val="accent1"/>
                    </a:solidFill>
                  </a:tcPr>
                </a:tc>
                <a:tc>
                  <a:txBody>
                    <a:bodyPr/>
                    <a:lstStyle/>
                    <a:p>
                      <a:pPr algn="ctr"/>
                      <a:r>
                        <a:rPr lang="en-US" sz="1400" b="1" dirty="0">
                          <a:solidFill>
                            <a:schemeClr val="bg1"/>
                          </a:solidFill>
                        </a:rPr>
                        <a:t>Tweet Count</a:t>
                      </a:r>
                    </a:p>
                  </a:txBody>
                  <a:tcPr anchor="ctr">
                    <a:solidFill>
                      <a:schemeClr val="accent1"/>
                    </a:solidFill>
                  </a:tcPr>
                </a:tc>
                <a:tc>
                  <a:txBody>
                    <a:bodyPr/>
                    <a:lstStyle/>
                    <a:p>
                      <a:pPr algn="ctr"/>
                      <a:r>
                        <a:rPr lang="en-US" sz="1400" b="1" dirty="0">
                          <a:solidFill>
                            <a:schemeClr val="bg1"/>
                          </a:solidFill>
                        </a:rPr>
                        <a:t>Event Type</a:t>
                      </a:r>
                    </a:p>
                  </a:txBody>
                  <a:tcPr anchor="ctr">
                    <a:solidFill>
                      <a:schemeClr val="accent1"/>
                    </a:solidFill>
                  </a:tcPr>
                </a:tc>
                <a:extLst>
                  <a:ext uri="{0D108BD9-81ED-4DB2-BD59-A6C34878D82A}">
                    <a16:rowId xmlns:a16="http://schemas.microsoft.com/office/drawing/2014/main" val="170794700"/>
                  </a:ext>
                </a:extLst>
              </a:tr>
              <a:tr h="574072">
                <a:tc>
                  <a:txBody>
                    <a:bodyPr/>
                    <a:lstStyle/>
                    <a:p>
                      <a:pPr algn="ctr"/>
                      <a:r>
                        <a:rPr lang="en-US" sz="1400" dirty="0" err="1"/>
                        <a:t>UChicago</a:t>
                      </a:r>
                      <a:endParaRPr lang="en-US" sz="1400" dirty="0"/>
                    </a:p>
                  </a:txBody>
                  <a:tcPr anchor="ctr"/>
                </a:tc>
                <a:tc>
                  <a:txBody>
                    <a:bodyPr/>
                    <a:lstStyle/>
                    <a:p>
                      <a:pPr algn="ctr"/>
                      <a:r>
                        <a:rPr lang="en-US" sz="1400" dirty="0" err="1"/>
                        <a:t>NobelPrize</a:t>
                      </a:r>
                      <a:endParaRPr lang="en-US" sz="1400" dirty="0"/>
                    </a:p>
                  </a:txBody>
                  <a:tcPr anchor="ctr"/>
                </a:tc>
                <a:tc>
                  <a:txBody>
                    <a:bodyPr/>
                    <a:lstStyle/>
                    <a:p>
                      <a:pPr algn="ctr"/>
                      <a:r>
                        <a:rPr lang="en-US" sz="1400" dirty="0"/>
                        <a:t>Stockholm, Sweden</a:t>
                      </a:r>
                    </a:p>
                  </a:txBody>
                  <a:tcPr anchor="ctr"/>
                </a:tc>
                <a:tc>
                  <a:txBody>
                    <a:bodyPr/>
                    <a:lstStyle/>
                    <a:p>
                      <a:pPr algn="ctr"/>
                      <a:r>
                        <a:rPr lang="en-US" sz="1400" dirty="0"/>
                        <a:t>4032</a:t>
                      </a:r>
                    </a:p>
                  </a:txBody>
                  <a:tcPr anchor="ctr"/>
                </a:tc>
                <a:tc>
                  <a:txBody>
                    <a:bodyPr/>
                    <a:lstStyle/>
                    <a:p>
                      <a:pPr algn="ctr"/>
                      <a:r>
                        <a:rPr lang="en-US" sz="1400" dirty="0"/>
                        <a:t>News (Faculty wins Nobel)</a:t>
                      </a:r>
                    </a:p>
                  </a:txBody>
                  <a:tcPr anchor="ctr"/>
                </a:tc>
                <a:extLst>
                  <a:ext uri="{0D108BD9-81ED-4DB2-BD59-A6C34878D82A}">
                    <a16:rowId xmlns:a16="http://schemas.microsoft.com/office/drawing/2014/main" val="2478847688"/>
                  </a:ext>
                </a:extLst>
              </a:tr>
              <a:tr h="574072">
                <a:tc>
                  <a:txBody>
                    <a:bodyPr/>
                    <a:lstStyle/>
                    <a:p>
                      <a:pPr algn="ctr"/>
                      <a:r>
                        <a:rPr lang="en-US" sz="1400" dirty="0"/>
                        <a:t>Northwestern</a:t>
                      </a:r>
                    </a:p>
                  </a:txBody>
                  <a:tcPr anchor="ctr"/>
                </a:tc>
                <a:tc>
                  <a:txBody>
                    <a:bodyPr/>
                    <a:lstStyle/>
                    <a:p>
                      <a:pPr algn="ctr"/>
                      <a:r>
                        <a:rPr lang="en-US" sz="1400" dirty="0" err="1"/>
                        <a:t>baskgod</a:t>
                      </a:r>
                      <a:endParaRPr lang="en-US" sz="1400" dirty="0"/>
                    </a:p>
                  </a:txBody>
                  <a:tcPr anchor="ctr"/>
                </a:tc>
                <a:tc>
                  <a:txBody>
                    <a:bodyPr/>
                    <a:lstStyle/>
                    <a:p>
                      <a:pPr algn="ctr"/>
                      <a:r>
                        <a:rPr lang="en-US" sz="1400" dirty="0"/>
                        <a:t>San Antonio, TX</a:t>
                      </a:r>
                    </a:p>
                  </a:txBody>
                  <a:tcPr anchor="ctr"/>
                </a:tc>
                <a:tc>
                  <a:txBody>
                    <a:bodyPr/>
                    <a:lstStyle/>
                    <a:p>
                      <a:pPr algn="ctr"/>
                      <a:r>
                        <a:rPr lang="en-US" sz="1400" dirty="0"/>
                        <a:t>4064</a:t>
                      </a:r>
                    </a:p>
                  </a:txBody>
                  <a:tcPr anchor="ctr"/>
                </a:tc>
                <a:tc>
                  <a:txBody>
                    <a:bodyPr/>
                    <a:lstStyle/>
                    <a:p>
                      <a:pPr algn="ctr"/>
                      <a:r>
                        <a:rPr lang="en-US" sz="1400" dirty="0"/>
                        <a:t>Viral</a:t>
                      </a:r>
                    </a:p>
                  </a:txBody>
                  <a:tcPr anchor="ctr"/>
                </a:tc>
                <a:extLst>
                  <a:ext uri="{0D108BD9-81ED-4DB2-BD59-A6C34878D82A}">
                    <a16:rowId xmlns:a16="http://schemas.microsoft.com/office/drawing/2014/main" val="1879551042"/>
                  </a:ext>
                </a:extLst>
              </a:tr>
              <a:tr h="574072">
                <a:tc>
                  <a:txBody>
                    <a:bodyPr/>
                    <a:lstStyle/>
                    <a:p>
                      <a:pPr algn="ctr"/>
                      <a:r>
                        <a:rPr lang="en-US" sz="1400" dirty="0" err="1"/>
                        <a:t>UMichigan</a:t>
                      </a:r>
                      <a:endParaRPr lang="en-US" sz="1400" dirty="0"/>
                    </a:p>
                  </a:txBody>
                  <a:tcPr anchor="ctr"/>
                </a:tc>
                <a:tc>
                  <a:txBody>
                    <a:bodyPr/>
                    <a:lstStyle/>
                    <a:p>
                      <a:pPr algn="ctr"/>
                      <a:r>
                        <a:rPr lang="en-US" sz="1400" dirty="0" err="1"/>
                        <a:t>RashanAGary</a:t>
                      </a:r>
                      <a:endParaRPr lang="en-US" sz="1400" dirty="0"/>
                    </a:p>
                  </a:txBody>
                  <a:tcPr anchor="ctr"/>
                </a:tc>
                <a:tc>
                  <a:txBody>
                    <a:bodyPr/>
                    <a:lstStyle/>
                    <a:p>
                      <a:pPr algn="ctr"/>
                      <a:r>
                        <a:rPr lang="en-US" sz="1400" dirty="0"/>
                        <a:t>Ann Arbor, Michigan</a:t>
                      </a:r>
                    </a:p>
                  </a:txBody>
                  <a:tcPr anchor="ctr"/>
                </a:tc>
                <a:tc>
                  <a:txBody>
                    <a:bodyPr/>
                    <a:lstStyle/>
                    <a:p>
                      <a:pPr algn="ctr"/>
                      <a:r>
                        <a:rPr lang="en-US" sz="1400" dirty="0"/>
                        <a:t>7447</a:t>
                      </a:r>
                    </a:p>
                  </a:txBody>
                  <a:tcPr anchor="ctr"/>
                </a:tc>
                <a:tc>
                  <a:txBody>
                    <a:bodyPr/>
                    <a:lstStyle/>
                    <a:p>
                      <a:pPr algn="ctr"/>
                      <a:r>
                        <a:rPr lang="en-US" sz="1400" dirty="0"/>
                        <a:t>University (Football)</a:t>
                      </a:r>
                    </a:p>
                  </a:txBody>
                  <a:tcPr anchor="ctr"/>
                </a:tc>
                <a:extLst>
                  <a:ext uri="{0D108BD9-81ED-4DB2-BD59-A6C34878D82A}">
                    <a16:rowId xmlns:a16="http://schemas.microsoft.com/office/drawing/2014/main" val="3345033424"/>
                  </a:ext>
                </a:extLst>
              </a:tr>
              <a:tr h="337689">
                <a:tc>
                  <a:txBody>
                    <a:bodyPr/>
                    <a:lstStyle/>
                    <a:p>
                      <a:pPr algn="ctr"/>
                      <a:r>
                        <a:rPr lang="en-US" sz="1400" dirty="0"/>
                        <a:t>Harvard</a:t>
                      </a:r>
                    </a:p>
                  </a:txBody>
                  <a:tcPr anchor="ctr"/>
                </a:tc>
                <a:tc>
                  <a:txBody>
                    <a:bodyPr/>
                    <a:lstStyle/>
                    <a:p>
                      <a:pPr algn="ctr"/>
                      <a:r>
                        <a:rPr lang="en-US" sz="1400" dirty="0" err="1"/>
                        <a:t>AyrtonLittle</a:t>
                      </a:r>
                      <a:endParaRPr lang="en-US" sz="1400" dirty="0"/>
                    </a:p>
                  </a:txBody>
                  <a:tcPr anchor="ctr"/>
                </a:tc>
                <a:tc>
                  <a:txBody>
                    <a:bodyPr/>
                    <a:lstStyle/>
                    <a:p>
                      <a:pPr algn="ctr"/>
                      <a:r>
                        <a:rPr lang="en-US" sz="1400" dirty="0"/>
                        <a:t>Opelousas, LA</a:t>
                      </a:r>
                    </a:p>
                  </a:txBody>
                  <a:tcPr anchor="ctr"/>
                </a:tc>
                <a:tc>
                  <a:txBody>
                    <a:bodyPr/>
                    <a:lstStyle/>
                    <a:p>
                      <a:pPr algn="ctr"/>
                      <a:r>
                        <a:rPr lang="en-US" sz="1400" dirty="0"/>
                        <a:t>181947</a:t>
                      </a:r>
                    </a:p>
                  </a:txBody>
                  <a:tcPr anchor="ctr"/>
                </a:tc>
                <a:tc>
                  <a:txBody>
                    <a:bodyPr/>
                    <a:lstStyle/>
                    <a:p>
                      <a:pPr algn="ctr"/>
                      <a:r>
                        <a:rPr lang="en-US" sz="1400" dirty="0"/>
                        <a:t>Viral</a:t>
                      </a:r>
                    </a:p>
                  </a:txBody>
                  <a:tcPr anchor="ctr"/>
                </a:tc>
                <a:extLst>
                  <a:ext uri="{0D108BD9-81ED-4DB2-BD59-A6C34878D82A}">
                    <a16:rowId xmlns:a16="http://schemas.microsoft.com/office/drawing/2014/main" val="1808463981"/>
                  </a:ext>
                </a:extLst>
              </a:tr>
              <a:tr h="337689">
                <a:tc>
                  <a:txBody>
                    <a:bodyPr/>
                    <a:lstStyle/>
                    <a:p>
                      <a:pPr algn="ctr"/>
                      <a:r>
                        <a:rPr lang="en-US" sz="1400" dirty="0"/>
                        <a:t>Princeton</a:t>
                      </a:r>
                    </a:p>
                  </a:txBody>
                  <a:tcPr anchor="ctr"/>
                </a:tc>
                <a:tc>
                  <a:txBody>
                    <a:bodyPr/>
                    <a:lstStyle/>
                    <a:p>
                      <a:pPr algn="ctr"/>
                      <a:r>
                        <a:rPr lang="en-US" sz="1400" dirty="0" err="1"/>
                        <a:t>HistoryInPics</a:t>
                      </a:r>
                      <a:endParaRPr lang="en-US" sz="1400" dirty="0"/>
                    </a:p>
                  </a:txBody>
                  <a:tcPr anchor="ctr"/>
                </a:tc>
                <a:tc>
                  <a:txBody>
                    <a:bodyPr/>
                    <a:lstStyle/>
                    <a:p>
                      <a:pPr algn="ctr"/>
                      <a:endParaRPr lang="en-US" sz="1400" dirty="0"/>
                    </a:p>
                  </a:txBody>
                  <a:tcPr anchor="ctr"/>
                </a:tc>
                <a:tc>
                  <a:txBody>
                    <a:bodyPr/>
                    <a:lstStyle/>
                    <a:p>
                      <a:pPr algn="ctr"/>
                      <a:r>
                        <a:rPr lang="en-US" sz="1400" dirty="0"/>
                        <a:t>1563</a:t>
                      </a:r>
                    </a:p>
                  </a:txBody>
                  <a:tcPr anchor="ctr"/>
                </a:tc>
                <a:tc>
                  <a:txBody>
                    <a:bodyPr/>
                    <a:lstStyle/>
                    <a:p>
                      <a:pPr algn="ctr"/>
                      <a:r>
                        <a:rPr lang="en-US" sz="1400" dirty="0"/>
                        <a:t>Viral</a:t>
                      </a:r>
                    </a:p>
                  </a:txBody>
                  <a:tcPr anchor="ctr"/>
                </a:tc>
                <a:extLst>
                  <a:ext uri="{0D108BD9-81ED-4DB2-BD59-A6C34878D82A}">
                    <a16:rowId xmlns:a16="http://schemas.microsoft.com/office/drawing/2014/main" val="1336807482"/>
                  </a:ext>
                </a:extLst>
              </a:tr>
            </a:tbl>
          </a:graphicData>
        </a:graphic>
      </p:graphicFrame>
      <p:graphicFrame>
        <p:nvGraphicFramePr>
          <p:cNvPr id="11" name="Table 10">
            <a:extLst>
              <a:ext uri="{FF2B5EF4-FFF2-40B4-BE49-F238E27FC236}">
                <a16:creationId xmlns:a16="http://schemas.microsoft.com/office/drawing/2014/main" id="{BC68895E-7212-F948-B4A0-AE151D6F10E4}"/>
              </a:ext>
            </a:extLst>
          </p:cNvPr>
          <p:cNvGraphicFramePr>
            <a:graphicFrameLocks noGrp="1"/>
          </p:cNvGraphicFramePr>
          <p:nvPr>
            <p:extLst>
              <p:ext uri="{D42A27DB-BD31-4B8C-83A1-F6EECF244321}">
                <p14:modId xmlns:p14="http://schemas.microsoft.com/office/powerpoint/2010/main" val="3402013318"/>
              </p:ext>
            </p:extLst>
          </p:nvPr>
        </p:nvGraphicFramePr>
        <p:xfrm>
          <a:off x="6541476" y="1774747"/>
          <a:ext cx="5427788" cy="3069231"/>
        </p:xfrm>
        <a:graphic>
          <a:graphicData uri="http://schemas.openxmlformats.org/drawingml/2006/table">
            <a:tbl>
              <a:tblPr firstRow="1" bandRow="1">
                <a:tableStyleId>{5C22544A-7EE6-4342-B048-85BDC9FD1C3A}</a:tableStyleId>
              </a:tblPr>
              <a:tblGrid>
                <a:gridCol w="1356947">
                  <a:extLst>
                    <a:ext uri="{9D8B030D-6E8A-4147-A177-3AD203B41FA5}">
                      <a16:colId xmlns:a16="http://schemas.microsoft.com/office/drawing/2014/main" val="2849389639"/>
                    </a:ext>
                  </a:extLst>
                </a:gridCol>
                <a:gridCol w="1468315">
                  <a:extLst>
                    <a:ext uri="{9D8B030D-6E8A-4147-A177-3AD203B41FA5}">
                      <a16:colId xmlns:a16="http://schemas.microsoft.com/office/drawing/2014/main" val="3408945544"/>
                    </a:ext>
                  </a:extLst>
                </a:gridCol>
                <a:gridCol w="1245579">
                  <a:extLst>
                    <a:ext uri="{9D8B030D-6E8A-4147-A177-3AD203B41FA5}">
                      <a16:colId xmlns:a16="http://schemas.microsoft.com/office/drawing/2014/main" val="491568435"/>
                    </a:ext>
                  </a:extLst>
                </a:gridCol>
                <a:gridCol w="1356947">
                  <a:extLst>
                    <a:ext uri="{9D8B030D-6E8A-4147-A177-3AD203B41FA5}">
                      <a16:colId xmlns:a16="http://schemas.microsoft.com/office/drawing/2014/main" val="1812317557"/>
                    </a:ext>
                  </a:extLst>
                </a:gridCol>
              </a:tblGrid>
              <a:tr h="514417">
                <a:tc gridSpan="4">
                  <a:txBody>
                    <a:bodyPr/>
                    <a:lstStyle/>
                    <a:p>
                      <a:pPr algn="ctr"/>
                      <a:r>
                        <a:rPr lang="en-US" sz="1400" dirty="0"/>
                        <a:t>Users who tweeted the most about the University</a:t>
                      </a:r>
                    </a:p>
                  </a:txBody>
                  <a:tcPr anchor="ctr"/>
                </a:tc>
                <a:tc hMerge="1">
                  <a:txBody>
                    <a:bodyPr/>
                    <a:lstStyle/>
                    <a:p>
                      <a:pPr algn="ctr"/>
                      <a:endParaRPr lang="en-US" sz="1400" dirty="0"/>
                    </a:p>
                  </a:txBody>
                  <a:tcPr anchor="ct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3778495088"/>
                  </a:ext>
                </a:extLst>
              </a:tr>
              <a:tr h="514417">
                <a:tc>
                  <a:txBody>
                    <a:bodyPr/>
                    <a:lstStyle/>
                    <a:p>
                      <a:pPr marL="0" algn="ctr" defTabSz="914400" rtl="0" eaLnBrk="1" latinLnBrk="0" hangingPunct="1"/>
                      <a:r>
                        <a:rPr lang="en-US" sz="1400" b="1" kern="1200" dirty="0">
                          <a:solidFill>
                            <a:schemeClr val="lt1"/>
                          </a:solidFill>
                          <a:latin typeface="+mn-lt"/>
                          <a:ea typeface="+mn-ea"/>
                          <a:cs typeface="+mn-cs"/>
                        </a:rPr>
                        <a:t>University</a:t>
                      </a:r>
                    </a:p>
                  </a:txBody>
                  <a:tcPr anchor="ctr">
                    <a:solidFill>
                      <a:schemeClr val="accent1"/>
                    </a:solidFill>
                  </a:tcPr>
                </a:tc>
                <a:tc>
                  <a:txBody>
                    <a:bodyPr/>
                    <a:lstStyle/>
                    <a:p>
                      <a:pPr marL="0" algn="ctr" defTabSz="914400" rtl="0" eaLnBrk="1" latinLnBrk="0" hangingPunct="1"/>
                      <a:r>
                        <a:rPr lang="en-US" sz="1400" b="1" kern="1200" dirty="0">
                          <a:solidFill>
                            <a:schemeClr val="lt1"/>
                          </a:solidFill>
                          <a:latin typeface="+mn-lt"/>
                          <a:ea typeface="+mn-ea"/>
                          <a:cs typeface="+mn-cs"/>
                        </a:rPr>
                        <a:t>User Name</a:t>
                      </a:r>
                    </a:p>
                  </a:txBody>
                  <a:tcPr anchor="ctr">
                    <a:solidFill>
                      <a:schemeClr val="accent1"/>
                    </a:solidFill>
                  </a:tcPr>
                </a:tc>
                <a:tc>
                  <a:txBody>
                    <a:bodyPr/>
                    <a:lstStyle/>
                    <a:p>
                      <a:pPr marL="0" algn="ctr" defTabSz="914400" rtl="0" eaLnBrk="1" latinLnBrk="0" hangingPunct="1"/>
                      <a:r>
                        <a:rPr lang="en-US" sz="1400" b="1" kern="1200" dirty="0">
                          <a:solidFill>
                            <a:schemeClr val="lt1"/>
                          </a:solidFill>
                          <a:latin typeface="+mn-lt"/>
                          <a:ea typeface="+mn-ea"/>
                          <a:cs typeface="+mn-cs"/>
                        </a:rPr>
                        <a:t>Weighted Tweet Count</a:t>
                      </a:r>
                    </a:p>
                  </a:txBody>
                  <a:tcPr anchor="ctr">
                    <a:solidFill>
                      <a:schemeClr val="accent1"/>
                    </a:solidFill>
                  </a:tcPr>
                </a:tc>
                <a:tc>
                  <a:txBody>
                    <a:bodyPr/>
                    <a:lstStyle/>
                    <a:p>
                      <a:pPr marL="0" algn="ctr" defTabSz="914400" rtl="0" eaLnBrk="1" latinLnBrk="0" hangingPunct="1"/>
                      <a:r>
                        <a:rPr lang="en-US" sz="1400" b="1" kern="1200" dirty="0">
                          <a:solidFill>
                            <a:schemeClr val="lt1"/>
                          </a:solidFill>
                          <a:latin typeface="+mn-lt"/>
                          <a:ea typeface="+mn-ea"/>
                          <a:cs typeface="+mn-cs"/>
                        </a:rPr>
                        <a:t>Followers Count</a:t>
                      </a:r>
                    </a:p>
                  </a:txBody>
                  <a:tcPr anchor="ctr">
                    <a:solidFill>
                      <a:schemeClr val="accent1"/>
                    </a:solidFill>
                  </a:tcPr>
                </a:tc>
                <a:extLst>
                  <a:ext uri="{0D108BD9-81ED-4DB2-BD59-A6C34878D82A}">
                    <a16:rowId xmlns:a16="http://schemas.microsoft.com/office/drawing/2014/main" val="170794700"/>
                  </a:ext>
                </a:extLst>
              </a:tr>
              <a:tr h="335940">
                <a:tc>
                  <a:txBody>
                    <a:bodyPr/>
                    <a:lstStyle/>
                    <a:p>
                      <a:pPr algn="ctr"/>
                      <a:r>
                        <a:rPr lang="en-US" sz="1400"/>
                        <a:t>UChicago</a:t>
                      </a:r>
                      <a:endParaRPr lang="en-US" sz="1400" dirty="0"/>
                    </a:p>
                  </a:txBody>
                  <a:tcPr anchor="ctr"/>
                </a:tc>
                <a:tc>
                  <a:txBody>
                    <a:bodyPr/>
                    <a:lstStyle/>
                    <a:p>
                      <a:pPr algn="ctr"/>
                      <a:r>
                        <a:rPr lang="en-US" sz="1400"/>
                        <a:t>UChicago</a:t>
                      </a:r>
                      <a:endParaRPr lang="en-US" sz="1400" dirty="0"/>
                    </a:p>
                  </a:txBody>
                  <a:tcPr anchor="ctr"/>
                </a:tc>
                <a:tc>
                  <a:txBody>
                    <a:bodyPr/>
                    <a:lstStyle/>
                    <a:p>
                      <a:pPr algn="ctr"/>
                      <a:r>
                        <a:rPr lang="en-US" sz="1400"/>
                        <a:t>693</a:t>
                      </a:r>
                      <a:endParaRPr lang="en-US" sz="1400" dirty="0"/>
                    </a:p>
                  </a:txBody>
                  <a:tcPr anchor="ctr"/>
                </a:tc>
                <a:tc>
                  <a:txBody>
                    <a:bodyPr/>
                    <a:lstStyle/>
                    <a:p>
                      <a:pPr algn="ctr"/>
                      <a:r>
                        <a:rPr lang="en-US" sz="1400" dirty="0"/>
                        <a:t>46088</a:t>
                      </a:r>
                    </a:p>
                  </a:txBody>
                  <a:tcPr anchor="ctr"/>
                </a:tc>
                <a:extLst>
                  <a:ext uri="{0D108BD9-81ED-4DB2-BD59-A6C34878D82A}">
                    <a16:rowId xmlns:a16="http://schemas.microsoft.com/office/drawing/2014/main" val="2478847688"/>
                  </a:ext>
                </a:extLst>
              </a:tr>
              <a:tr h="514417">
                <a:tc>
                  <a:txBody>
                    <a:bodyPr/>
                    <a:lstStyle/>
                    <a:p>
                      <a:pPr algn="ctr"/>
                      <a:r>
                        <a:rPr lang="en-US" sz="1400"/>
                        <a:t>Northwestern</a:t>
                      </a:r>
                      <a:endParaRPr lang="en-US" sz="1400" dirty="0"/>
                    </a:p>
                  </a:txBody>
                  <a:tcPr anchor="ctr"/>
                </a:tc>
                <a:tc>
                  <a:txBody>
                    <a:bodyPr/>
                    <a:lstStyle/>
                    <a:p>
                      <a:pPr algn="ctr"/>
                      <a:r>
                        <a:rPr lang="en-US" sz="1400"/>
                        <a:t>GamerGeekNews</a:t>
                      </a:r>
                      <a:endParaRPr lang="en-US" sz="1400" dirty="0"/>
                    </a:p>
                  </a:txBody>
                  <a:tcPr anchor="ctr"/>
                </a:tc>
                <a:tc>
                  <a:txBody>
                    <a:bodyPr/>
                    <a:lstStyle/>
                    <a:p>
                      <a:pPr algn="ctr"/>
                      <a:r>
                        <a:rPr lang="en-US" sz="1400"/>
                        <a:t>265</a:t>
                      </a:r>
                      <a:endParaRPr lang="en-US" sz="1400" dirty="0"/>
                    </a:p>
                  </a:txBody>
                  <a:tcPr anchor="ctr"/>
                </a:tc>
                <a:tc>
                  <a:txBody>
                    <a:bodyPr/>
                    <a:lstStyle/>
                    <a:p>
                      <a:pPr algn="ctr"/>
                      <a:r>
                        <a:rPr lang="en-US" sz="1400" dirty="0"/>
                        <a:t>4849</a:t>
                      </a:r>
                    </a:p>
                  </a:txBody>
                  <a:tcPr anchor="ctr"/>
                </a:tc>
                <a:extLst>
                  <a:ext uri="{0D108BD9-81ED-4DB2-BD59-A6C34878D82A}">
                    <a16:rowId xmlns:a16="http://schemas.microsoft.com/office/drawing/2014/main" val="1879551042"/>
                  </a:ext>
                </a:extLst>
              </a:tr>
              <a:tr h="335940">
                <a:tc>
                  <a:txBody>
                    <a:bodyPr/>
                    <a:lstStyle/>
                    <a:p>
                      <a:pPr algn="ctr"/>
                      <a:r>
                        <a:rPr lang="en-US" sz="1400"/>
                        <a:t>UMichigan</a:t>
                      </a:r>
                      <a:endParaRPr lang="en-US" sz="1400" dirty="0"/>
                    </a:p>
                  </a:txBody>
                  <a:tcPr anchor="ctr"/>
                </a:tc>
                <a:tc>
                  <a:txBody>
                    <a:bodyPr/>
                    <a:lstStyle/>
                    <a:p>
                      <a:pPr algn="ctr"/>
                      <a:r>
                        <a:rPr lang="en-US" sz="1400"/>
                        <a:t>missycaulk</a:t>
                      </a:r>
                      <a:endParaRPr lang="en-US" sz="1400" dirty="0"/>
                    </a:p>
                  </a:txBody>
                  <a:tcPr anchor="ctr"/>
                </a:tc>
                <a:tc>
                  <a:txBody>
                    <a:bodyPr/>
                    <a:lstStyle/>
                    <a:p>
                      <a:pPr algn="ctr"/>
                      <a:r>
                        <a:rPr lang="en-US" sz="1400"/>
                        <a:t>562</a:t>
                      </a:r>
                      <a:endParaRPr lang="en-US" sz="1400" dirty="0"/>
                    </a:p>
                  </a:txBody>
                  <a:tcPr anchor="ctr"/>
                </a:tc>
                <a:tc>
                  <a:txBody>
                    <a:bodyPr/>
                    <a:lstStyle/>
                    <a:p>
                      <a:pPr algn="ctr"/>
                      <a:r>
                        <a:rPr lang="en-US" sz="1400" dirty="0"/>
                        <a:t>8079</a:t>
                      </a:r>
                    </a:p>
                  </a:txBody>
                  <a:tcPr anchor="ctr"/>
                </a:tc>
                <a:extLst>
                  <a:ext uri="{0D108BD9-81ED-4DB2-BD59-A6C34878D82A}">
                    <a16:rowId xmlns:a16="http://schemas.microsoft.com/office/drawing/2014/main" val="3345033424"/>
                  </a:ext>
                </a:extLst>
              </a:tr>
              <a:tr h="335940">
                <a:tc>
                  <a:txBody>
                    <a:bodyPr/>
                    <a:lstStyle/>
                    <a:p>
                      <a:pPr algn="ctr"/>
                      <a:r>
                        <a:rPr lang="en-US" sz="1400"/>
                        <a:t>Harvard</a:t>
                      </a:r>
                      <a:endParaRPr lang="en-US" sz="1400" dirty="0"/>
                    </a:p>
                  </a:txBody>
                  <a:tcPr anchor="ctr"/>
                </a:tc>
                <a:tc>
                  <a:txBody>
                    <a:bodyPr/>
                    <a:lstStyle/>
                    <a:p>
                      <a:pPr algn="ctr"/>
                      <a:r>
                        <a:rPr lang="en-US" sz="1400"/>
                        <a:t>CMasden7</a:t>
                      </a:r>
                      <a:endParaRPr lang="en-US" sz="1400" dirty="0"/>
                    </a:p>
                  </a:txBody>
                  <a:tcPr anchor="ctr"/>
                </a:tc>
                <a:tc>
                  <a:txBody>
                    <a:bodyPr/>
                    <a:lstStyle/>
                    <a:p>
                      <a:pPr algn="ctr"/>
                      <a:r>
                        <a:rPr lang="en-US" sz="1400"/>
                        <a:t>7658</a:t>
                      </a:r>
                      <a:endParaRPr lang="en-US" sz="1400" dirty="0"/>
                    </a:p>
                  </a:txBody>
                  <a:tcPr anchor="ctr"/>
                </a:tc>
                <a:tc>
                  <a:txBody>
                    <a:bodyPr/>
                    <a:lstStyle/>
                    <a:p>
                      <a:pPr algn="ctr"/>
                      <a:r>
                        <a:rPr lang="en-US" sz="1400" dirty="0"/>
                        <a:t>63</a:t>
                      </a:r>
                    </a:p>
                  </a:txBody>
                  <a:tcPr anchor="ctr"/>
                </a:tc>
                <a:extLst>
                  <a:ext uri="{0D108BD9-81ED-4DB2-BD59-A6C34878D82A}">
                    <a16:rowId xmlns:a16="http://schemas.microsoft.com/office/drawing/2014/main" val="1808463981"/>
                  </a:ext>
                </a:extLst>
              </a:tr>
              <a:tr h="514417">
                <a:tc>
                  <a:txBody>
                    <a:bodyPr/>
                    <a:lstStyle/>
                    <a:p>
                      <a:pPr algn="ctr"/>
                      <a:r>
                        <a:rPr lang="en-US" sz="1400"/>
                        <a:t>Princeton</a:t>
                      </a:r>
                      <a:endParaRPr lang="en-US" sz="1400" dirty="0"/>
                    </a:p>
                  </a:txBody>
                  <a:tcPr anchor="ctr"/>
                </a:tc>
                <a:tc>
                  <a:txBody>
                    <a:bodyPr/>
                    <a:lstStyle/>
                    <a:p>
                      <a:pPr algn="ctr"/>
                      <a:r>
                        <a:rPr lang="en-US" sz="1400"/>
                        <a:t>GeriScullPhotos</a:t>
                      </a:r>
                      <a:endParaRPr lang="en-US" sz="1400" dirty="0"/>
                    </a:p>
                  </a:txBody>
                  <a:tcPr anchor="ctr"/>
                </a:tc>
                <a:tc>
                  <a:txBody>
                    <a:bodyPr/>
                    <a:lstStyle/>
                    <a:p>
                      <a:pPr algn="ctr"/>
                      <a:r>
                        <a:rPr lang="en-US" sz="1400"/>
                        <a:t>525</a:t>
                      </a:r>
                      <a:endParaRPr lang="en-US" sz="1400" dirty="0"/>
                    </a:p>
                  </a:txBody>
                  <a:tcPr anchor="ctr"/>
                </a:tc>
                <a:tc>
                  <a:txBody>
                    <a:bodyPr/>
                    <a:lstStyle/>
                    <a:p>
                      <a:pPr algn="ctr"/>
                      <a:r>
                        <a:rPr lang="en-US" sz="1400" dirty="0"/>
                        <a:t>4977</a:t>
                      </a:r>
                    </a:p>
                  </a:txBody>
                  <a:tcPr anchor="ctr"/>
                </a:tc>
                <a:extLst>
                  <a:ext uri="{0D108BD9-81ED-4DB2-BD59-A6C34878D82A}">
                    <a16:rowId xmlns:a16="http://schemas.microsoft.com/office/drawing/2014/main" val="1336807482"/>
                  </a:ext>
                </a:extLst>
              </a:tr>
            </a:tbl>
          </a:graphicData>
        </a:graphic>
      </p:graphicFrame>
      <p:sp>
        <p:nvSpPr>
          <p:cNvPr id="12" name="TextBox 11">
            <a:extLst>
              <a:ext uri="{FF2B5EF4-FFF2-40B4-BE49-F238E27FC236}">
                <a16:creationId xmlns:a16="http://schemas.microsoft.com/office/drawing/2014/main" id="{603F6893-940E-364F-B074-B36B536FDD3D}"/>
              </a:ext>
            </a:extLst>
          </p:cNvPr>
          <p:cNvSpPr txBox="1"/>
          <p:nvPr/>
        </p:nvSpPr>
        <p:spPr>
          <a:xfrm>
            <a:off x="656494" y="5145808"/>
            <a:ext cx="1111347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Popular tweeter users who get retweeted a lot have a wider base of followers even though they might tweet about the university once in a while</a:t>
            </a:r>
          </a:p>
          <a:p>
            <a:pPr marL="285750" indent="-285750">
              <a:buFont typeface="Arial" panose="020B0604020202020204" pitchFamily="34" charset="0"/>
              <a:buChar char="•"/>
            </a:pPr>
            <a:r>
              <a:rPr lang="en-US" dirty="0"/>
              <a:t>Regular university related tweeter users tweet more often but do not have a large following</a:t>
            </a:r>
          </a:p>
          <a:p>
            <a:pPr marL="285750" indent="-285750">
              <a:buFont typeface="Arial" panose="020B0604020202020204" pitchFamily="34" charset="0"/>
              <a:buChar char="•"/>
            </a:pPr>
            <a:r>
              <a:rPr lang="en-US" dirty="0"/>
              <a:t>It will be highly advantageous if the tweeter users with the most followers (news organizations) tweet about the university</a:t>
            </a:r>
          </a:p>
        </p:txBody>
      </p:sp>
    </p:spTree>
    <p:extLst>
      <p:ext uri="{BB962C8B-B14F-4D97-AF65-F5344CB8AC3E}">
        <p14:creationId xmlns:p14="http://schemas.microsoft.com/office/powerpoint/2010/main" val="106099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27" y="108647"/>
            <a:ext cx="10246112" cy="780615"/>
          </a:xfrm>
        </p:spPr>
        <p:txBody>
          <a:bodyPr>
            <a:normAutofit/>
          </a:bodyPr>
          <a:lstStyle/>
          <a:p>
            <a:r>
              <a:rPr lang="en-US" b="1" dirty="0">
                <a:solidFill>
                  <a:schemeClr val="bg1"/>
                </a:solidFill>
              </a:rPr>
              <a:t>Findings – Location and Timeline</a:t>
            </a:r>
          </a:p>
        </p:txBody>
      </p:sp>
      <p:pic>
        <p:nvPicPr>
          <p:cNvPr id="4" name="Picture 3"/>
          <p:cNvPicPr>
            <a:picLocks noChangeAspect="1"/>
          </p:cNvPicPr>
          <p:nvPr/>
        </p:nvPicPr>
        <p:blipFill>
          <a:blip r:embed="rId3"/>
          <a:stretch>
            <a:fillRect/>
          </a:stretch>
        </p:blipFill>
        <p:spPr>
          <a:xfrm>
            <a:off x="0" y="6343650"/>
            <a:ext cx="12182475" cy="51435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pic>
        <p:nvPicPr>
          <p:cNvPr id="25" name="Picture 24">
            <a:extLst>
              <a:ext uri="{FF2B5EF4-FFF2-40B4-BE49-F238E27FC236}">
                <a16:creationId xmlns:a16="http://schemas.microsoft.com/office/drawing/2014/main" id="{CA5F8D3B-E88A-5242-BDF4-85AF1956CF37}"/>
              </a:ext>
            </a:extLst>
          </p:cNvPr>
          <p:cNvPicPr>
            <a:picLocks noChangeAspect="1"/>
          </p:cNvPicPr>
          <p:nvPr/>
        </p:nvPicPr>
        <p:blipFill>
          <a:blip r:embed="rId4"/>
          <a:stretch>
            <a:fillRect/>
          </a:stretch>
        </p:blipFill>
        <p:spPr>
          <a:xfrm>
            <a:off x="34091" y="670979"/>
            <a:ext cx="6110037" cy="2534826"/>
          </a:xfrm>
          <a:prstGeom prst="rect">
            <a:avLst/>
          </a:prstGeom>
        </p:spPr>
      </p:pic>
      <p:pic>
        <p:nvPicPr>
          <p:cNvPr id="27" name="Picture 26">
            <a:extLst>
              <a:ext uri="{FF2B5EF4-FFF2-40B4-BE49-F238E27FC236}">
                <a16:creationId xmlns:a16="http://schemas.microsoft.com/office/drawing/2014/main" id="{8C4288B9-E795-9F4D-8B6B-8E7AB5CFF911}"/>
              </a:ext>
            </a:extLst>
          </p:cNvPr>
          <p:cNvPicPr>
            <a:picLocks noChangeAspect="1"/>
          </p:cNvPicPr>
          <p:nvPr/>
        </p:nvPicPr>
        <p:blipFill>
          <a:blip r:embed="rId5"/>
          <a:stretch>
            <a:fillRect/>
          </a:stretch>
        </p:blipFill>
        <p:spPr>
          <a:xfrm>
            <a:off x="6144128" y="670980"/>
            <a:ext cx="5966378" cy="2534826"/>
          </a:xfrm>
          <a:prstGeom prst="rect">
            <a:avLst/>
          </a:prstGeom>
        </p:spPr>
      </p:pic>
      <p:sp>
        <p:nvSpPr>
          <p:cNvPr id="28" name="TextBox 27">
            <a:extLst>
              <a:ext uri="{FF2B5EF4-FFF2-40B4-BE49-F238E27FC236}">
                <a16:creationId xmlns:a16="http://schemas.microsoft.com/office/drawing/2014/main" id="{3C42FEB8-B177-3447-B5E3-D3C13CE6EF27}"/>
              </a:ext>
            </a:extLst>
          </p:cNvPr>
          <p:cNvSpPr txBox="1"/>
          <p:nvPr/>
        </p:nvSpPr>
        <p:spPr>
          <a:xfrm>
            <a:off x="459199" y="3150051"/>
            <a:ext cx="464219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t>Highest number of tweets are sent from the university hometown.</a:t>
            </a:r>
          </a:p>
        </p:txBody>
      </p:sp>
      <p:graphicFrame>
        <p:nvGraphicFramePr>
          <p:cNvPr id="31" name="Table 30">
            <a:extLst>
              <a:ext uri="{FF2B5EF4-FFF2-40B4-BE49-F238E27FC236}">
                <a16:creationId xmlns:a16="http://schemas.microsoft.com/office/drawing/2014/main" id="{BC12E40E-AFF5-9445-B2A5-829AE6AAF1BD}"/>
              </a:ext>
            </a:extLst>
          </p:cNvPr>
          <p:cNvGraphicFramePr>
            <a:graphicFrameLocks noGrp="1"/>
          </p:cNvGraphicFramePr>
          <p:nvPr>
            <p:extLst>
              <p:ext uri="{D42A27DB-BD31-4B8C-83A1-F6EECF244321}">
                <p14:modId xmlns:p14="http://schemas.microsoft.com/office/powerpoint/2010/main" val="57857505"/>
              </p:ext>
            </p:extLst>
          </p:nvPr>
        </p:nvGraphicFramePr>
        <p:xfrm>
          <a:off x="267628" y="3497676"/>
          <a:ext cx="11689910" cy="3249768"/>
        </p:xfrm>
        <a:graphic>
          <a:graphicData uri="http://schemas.openxmlformats.org/drawingml/2006/table">
            <a:tbl>
              <a:tblPr firstRow="1" bandRow="1">
                <a:tableStyleId>{5C22544A-7EE6-4342-B048-85BDC9FD1C3A}</a:tableStyleId>
              </a:tblPr>
              <a:tblGrid>
                <a:gridCol w="5673823">
                  <a:extLst>
                    <a:ext uri="{9D8B030D-6E8A-4147-A177-3AD203B41FA5}">
                      <a16:colId xmlns:a16="http://schemas.microsoft.com/office/drawing/2014/main" val="1489302079"/>
                    </a:ext>
                  </a:extLst>
                </a:gridCol>
                <a:gridCol w="6016087">
                  <a:extLst>
                    <a:ext uri="{9D8B030D-6E8A-4147-A177-3AD203B41FA5}">
                      <a16:colId xmlns:a16="http://schemas.microsoft.com/office/drawing/2014/main" val="1785139507"/>
                    </a:ext>
                  </a:extLst>
                </a:gridCol>
              </a:tblGrid>
              <a:tr h="281396">
                <a:tc>
                  <a:txBody>
                    <a:bodyPr/>
                    <a:lstStyle/>
                    <a:p>
                      <a:pPr algn="ctr"/>
                      <a:r>
                        <a:rPr lang="en-US" sz="1400" dirty="0"/>
                        <a:t>University</a:t>
                      </a:r>
                    </a:p>
                  </a:txBody>
                  <a:tcPr anchor="ctr"/>
                </a:tc>
                <a:tc>
                  <a:txBody>
                    <a:bodyPr/>
                    <a:lstStyle/>
                    <a:p>
                      <a:pPr algn="ctr"/>
                      <a:r>
                        <a:rPr lang="en-US" sz="1400" dirty="0"/>
                        <a:t>Spikes - Increased Twitter Activity Events</a:t>
                      </a:r>
                    </a:p>
                  </a:txBody>
                  <a:tcPr anchor="ctr"/>
                </a:tc>
                <a:extLst>
                  <a:ext uri="{0D108BD9-81ED-4DB2-BD59-A6C34878D82A}">
                    <a16:rowId xmlns:a16="http://schemas.microsoft.com/office/drawing/2014/main" val="2324071846"/>
                  </a:ext>
                </a:extLst>
              </a:tr>
              <a:tr h="478373">
                <a:tc>
                  <a:txBody>
                    <a:bodyPr/>
                    <a:lstStyle/>
                    <a:p>
                      <a:pPr algn="ctr"/>
                      <a:r>
                        <a:rPr lang="en-US" sz="1400" dirty="0" err="1"/>
                        <a:t>UChicago</a:t>
                      </a:r>
                      <a:endParaRPr lang="en-US" sz="1400" dirty="0"/>
                    </a:p>
                  </a:txBody>
                  <a:tcPr anchor="ctr"/>
                </a:tc>
                <a:tc>
                  <a:txBody>
                    <a:bodyPr/>
                    <a:lstStyle/>
                    <a:p>
                      <a:pPr marL="285750" indent="-285750" algn="l">
                        <a:buFont typeface="Arial" panose="020B0604020202020204" pitchFamily="34" charset="0"/>
                        <a:buChar char="•"/>
                      </a:pPr>
                      <a:r>
                        <a:rPr lang="en-US" sz="1400" dirty="0"/>
                        <a:t>Richard Thaler wins Nobel Prize</a:t>
                      </a:r>
                    </a:p>
                    <a:p>
                      <a:pPr marL="285750" indent="-285750" algn="l">
                        <a:buFont typeface="Arial" panose="020B0604020202020204" pitchFamily="34" charset="0"/>
                        <a:buChar char="•"/>
                      </a:pPr>
                      <a:r>
                        <a:rPr lang="en-US" sz="1400" dirty="0"/>
                        <a:t>March Madness</a:t>
                      </a:r>
                    </a:p>
                  </a:txBody>
                  <a:tcPr anchor="ctr"/>
                </a:tc>
                <a:extLst>
                  <a:ext uri="{0D108BD9-81ED-4DB2-BD59-A6C34878D82A}">
                    <a16:rowId xmlns:a16="http://schemas.microsoft.com/office/drawing/2014/main" val="2218978756"/>
                  </a:ext>
                </a:extLst>
              </a:tr>
              <a:tr h="281396">
                <a:tc>
                  <a:txBody>
                    <a:bodyPr/>
                    <a:lstStyle/>
                    <a:p>
                      <a:pPr algn="ctr"/>
                      <a:r>
                        <a:rPr lang="en-US" sz="1400" dirty="0"/>
                        <a:t>Northwestern</a:t>
                      </a:r>
                    </a:p>
                  </a:txBody>
                  <a:tcPr anchor="ctr"/>
                </a:tc>
                <a:tc>
                  <a:txBody>
                    <a:bodyPr/>
                    <a:lstStyle/>
                    <a:p>
                      <a:pPr marL="285750" indent="-285750" algn="l">
                        <a:buFont typeface="Arial" panose="020B0604020202020204" pitchFamily="34" charset="0"/>
                        <a:buChar char="•"/>
                      </a:pPr>
                      <a:r>
                        <a:rPr lang="en-US" sz="1400" dirty="0"/>
                        <a:t>Gunman hoax</a:t>
                      </a:r>
                    </a:p>
                  </a:txBody>
                  <a:tcPr anchor="ctr"/>
                </a:tc>
                <a:extLst>
                  <a:ext uri="{0D108BD9-81ED-4DB2-BD59-A6C34878D82A}">
                    <a16:rowId xmlns:a16="http://schemas.microsoft.com/office/drawing/2014/main" val="2934823144"/>
                  </a:ext>
                </a:extLst>
              </a:tr>
              <a:tr h="478373">
                <a:tc>
                  <a:txBody>
                    <a:bodyPr/>
                    <a:lstStyle/>
                    <a:p>
                      <a:pPr algn="ctr"/>
                      <a:r>
                        <a:rPr lang="en-US" sz="1400" dirty="0" err="1"/>
                        <a:t>UMichigan</a:t>
                      </a:r>
                      <a:endParaRPr lang="en-US" sz="1400" dirty="0"/>
                    </a:p>
                  </a:txBody>
                  <a:tcPr anchor="ctr"/>
                </a:tc>
                <a:tc>
                  <a:txBody>
                    <a:bodyPr/>
                    <a:lstStyle/>
                    <a:p>
                      <a:pPr marL="285750" indent="-285750" algn="l">
                        <a:buFont typeface="Arial" panose="020B0604020202020204" pitchFamily="34" charset="0"/>
                        <a:buChar char="•"/>
                      </a:pPr>
                      <a:r>
                        <a:rPr lang="en-US" sz="1400" dirty="0"/>
                        <a:t>Wolverines (Football team)</a:t>
                      </a:r>
                    </a:p>
                    <a:p>
                      <a:pPr marL="285750" indent="-285750" algn="l">
                        <a:buFont typeface="Arial" panose="020B0604020202020204" pitchFamily="34" charset="0"/>
                        <a:buChar char="•"/>
                      </a:pPr>
                      <a:r>
                        <a:rPr lang="en-US" sz="1400" dirty="0"/>
                        <a:t>Tweeting about admissions</a:t>
                      </a:r>
                    </a:p>
                  </a:txBody>
                  <a:tcPr anchor="ctr"/>
                </a:tc>
                <a:extLst>
                  <a:ext uri="{0D108BD9-81ED-4DB2-BD59-A6C34878D82A}">
                    <a16:rowId xmlns:a16="http://schemas.microsoft.com/office/drawing/2014/main" val="3070862737"/>
                  </a:ext>
                </a:extLst>
              </a:tr>
              <a:tr h="675351">
                <a:tc>
                  <a:txBody>
                    <a:bodyPr/>
                    <a:lstStyle/>
                    <a:p>
                      <a:pPr algn="ctr"/>
                      <a:r>
                        <a:rPr lang="en-US" sz="1400" dirty="0"/>
                        <a:t>Harvard</a:t>
                      </a:r>
                    </a:p>
                  </a:txBody>
                  <a:tcPr anchor="ctr"/>
                </a:tc>
                <a:tc>
                  <a:txBody>
                    <a:bodyPr/>
                    <a:lstStyle/>
                    <a:p>
                      <a:pPr marL="285750" indent="-285750" algn="l">
                        <a:buFont typeface="Arial" panose="020B0604020202020204" pitchFamily="34" charset="0"/>
                        <a:buChar char="•"/>
                      </a:pPr>
                      <a:r>
                        <a:rPr lang="en-US" sz="1400" dirty="0"/>
                        <a:t>Chelsea Manning disinvited</a:t>
                      </a:r>
                    </a:p>
                    <a:p>
                      <a:pPr marL="285750" indent="-285750" algn="l">
                        <a:buFont typeface="Arial" panose="020B0604020202020204" pitchFamily="34" charset="0"/>
                        <a:buChar char="•"/>
                      </a:pPr>
                      <a:r>
                        <a:rPr lang="en-US" sz="1400" dirty="0"/>
                        <a:t>Viral video of Ayrton Little’s reaction to admission</a:t>
                      </a:r>
                    </a:p>
                    <a:p>
                      <a:pPr marL="285750" indent="-285750" algn="l">
                        <a:buFont typeface="Arial" panose="020B0604020202020204" pitchFamily="34" charset="0"/>
                        <a:buChar char="•"/>
                      </a:pPr>
                      <a:r>
                        <a:rPr lang="en-US" sz="1400" dirty="0"/>
                        <a:t>Viral meme </a:t>
                      </a:r>
                      <a:r>
                        <a:rPr lang="en-US" sz="1400" b="0" i="1" kern="1200" dirty="0">
                          <a:solidFill>
                            <a:schemeClr val="dk1"/>
                          </a:solidFill>
                          <a:effectLst/>
                          <a:latin typeface="+mn-lt"/>
                          <a:ea typeface="+mn-ea"/>
                          <a:cs typeface="+mn-cs"/>
                        </a:rPr>
                        <a:t>”What Cleopatra May Have Looked Like” </a:t>
                      </a:r>
                      <a:r>
                        <a:rPr lang="en-US" sz="1400" b="0" i="0" kern="1200" dirty="0">
                          <a:solidFill>
                            <a:schemeClr val="dk1"/>
                          </a:solidFill>
                          <a:effectLst/>
                          <a:latin typeface="+mn-lt"/>
                          <a:ea typeface="+mn-ea"/>
                          <a:cs typeface="+mn-cs"/>
                        </a:rPr>
                        <a:t>spreads</a:t>
                      </a:r>
                      <a:endParaRPr lang="en-US" sz="1400" dirty="0"/>
                    </a:p>
                  </a:txBody>
                  <a:tcPr anchor="ctr"/>
                </a:tc>
                <a:extLst>
                  <a:ext uri="{0D108BD9-81ED-4DB2-BD59-A6C34878D82A}">
                    <a16:rowId xmlns:a16="http://schemas.microsoft.com/office/drawing/2014/main" val="1012092559"/>
                  </a:ext>
                </a:extLst>
              </a:tr>
              <a:tr h="872328">
                <a:tc>
                  <a:txBody>
                    <a:bodyPr/>
                    <a:lstStyle/>
                    <a:p>
                      <a:pPr algn="ctr"/>
                      <a:r>
                        <a:rPr lang="en-US" sz="1400" dirty="0"/>
                        <a:t>Princeton</a:t>
                      </a:r>
                    </a:p>
                  </a:txBody>
                  <a:tcPr anchor="ctr"/>
                </a:tc>
                <a:tc>
                  <a:txBody>
                    <a:bodyPr/>
                    <a:lstStyle/>
                    <a:p>
                      <a:pPr marL="285750" indent="-285750" algn="l">
                        <a:buFont typeface="Arial" panose="020B0604020202020204" pitchFamily="34" charset="0"/>
                        <a:buChar char="•"/>
                      </a:pPr>
                      <a:r>
                        <a:rPr lang="en-US" sz="1400" dirty="0"/>
                        <a:t>Princeton Panera gunman incident</a:t>
                      </a:r>
                    </a:p>
                    <a:p>
                      <a:pPr marL="285750" indent="-285750" algn="l">
                        <a:buFont typeface="Arial" panose="020B0604020202020204" pitchFamily="34" charset="0"/>
                        <a:buChar char="•"/>
                      </a:pPr>
                      <a:r>
                        <a:rPr lang="en-US" sz="1400" dirty="0"/>
                        <a:t>Viral photo of students after snowball fight from 1893 </a:t>
                      </a:r>
                    </a:p>
                    <a:p>
                      <a:pPr marL="285750" indent="-285750" algn="l">
                        <a:buFont typeface="Arial" panose="020B0604020202020204" pitchFamily="34" charset="0"/>
                        <a:buChar char="•"/>
                      </a:pPr>
                      <a:r>
                        <a:rPr lang="en-US" sz="1400" dirty="0"/>
                        <a:t>Robert Mueller files charges</a:t>
                      </a:r>
                    </a:p>
                  </a:txBody>
                  <a:tcPr anchor="ctr"/>
                </a:tc>
                <a:extLst>
                  <a:ext uri="{0D108BD9-81ED-4DB2-BD59-A6C34878D82A}">
                    <a16:rowId xmlns:a16="http://schemas.microsoft.com/office/drawing/2014/main" val="421023242"/>
                  </a:ext>
                </a:extLst>
              </a:tr>
            </a:tbl>
          </a:graphicData>
        </a:graphic>
      </p:graphicFrame>
      <p:sp>
        <p:nvSpPr>
          <p:cNvPr id="32" name="TextBox 31">
            <a:extLst>
              <a:ext uri="{FF2B5EF4-FFF2-40B4-BE49-F238E27FC236}">
                <a16:creationId xmlns:a16="http://schemas.microsoft.com/office/drawing/2014/main" id="{4366A95D-5B3C-4140-A956-A6D5ABA25AE5}"/>
              </a:ext>
            </a:extLst>
          </p:cNvPr>
          <p:cNvSpPr txBox="1"/>
          <p:nvPr/>
        </p:nvSpPr>
        <p:spPr>
          <a:xfrm>
            <a:off x="6091237" y="3155908"/>
            <a:ext cx="4642190"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t>Low twitter activity from Jan 01 2018 to Feb 15 2018</a:t>
            </a:r>
          </a:p>
        </p:txBody>
      </p:sp>
    </p:spTree>
    <p:extLst>
      <p:ext uri="{BB962C8B-B14F-4D97-AF65-F5344CB8AC3E}">
        <p14:creationId xmlns:p14="http://schemas.microsoft.com/office/powerpoint/2010/main" val="49567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37" y="86960"/>
            <a:ext cx="6915583" cy="556329"/>
          </a:xfrm>
        </p:spPr>
        <p:txBody>
          <a:bodyPr>
            <a:normAutofit fontScale="90000"/>
          </a:bodyPr>
          <a:lstStyle/>
          <a:p>
            <a:r>
              <a:rPr lang="en-US" b="1" dirty="0">
                <a:solidFill>
                  <a:schemeClr val="bg1"/>
                </a:solidFill>
              </a:rPr>
              <a:t>Findings - </a:t>
            </a:r>
            <a:r>
              <a:rPr lang="en-US" b="1" dirty="0" err="1">
                <a:solidFill>
                  <a:schemeClr val="bg1"/>
                </a:solidFill>
              </a:rPr>
              <a:t>WordCloud</a:t>
            </a:r>
            <a:endParaRPr lang="en-US" b="1" dirty="0">
              <a:solidFill>
                <a:schemeClr val="bg1"/>
              </a:solidFill>
            </a:endParaRPr>
          </a:p>
        </p:txBody>
      </p:sp>
      <p:pic>
        <p:nvPicPr>
          <p:cNvPr id="4" name="Picture 3"/>
          <p:cNvPicPr>
            <a:picLocks noChangeAspect="1"/>
          </p:cNvPicPr>
          <p:nvPr/>
        </p:nvPicPr>
        <p:blipFill>
          <a:blip r:embed="rId3"/>
          <a:stretch>
            <a:fillRect/>
          </a:stretch>
        </p:blipFill>
        <p:spPr>
          <a:xfrm>
            <a:off x="0" y="6343650"/>
            <a:ext cx="12182475" cy="51435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dirty="0"/>
          </a:p>
        </p:txBody>
      </p:sp>
      <p:pic>
        <p:nvPicPr>
          <p:cNvPr id="6" name="Picture 5">
            <a:extLst>
              <a:ext uri="{FF2B5EF4-FFF2-40B4-BE49-F238E27FC236}">
                <a16:creationId xmlns:a16="http://schemas.microsoft.com/office/drawing/2014/main" id="{A52C8D7B-75DE-1C4A-B70F-E77301AAA1A9}"/>
              </a:ext>
            </a:extLst>
          </p:cNvPr>
          <p:cNvPicPr>
            <a:picLocks noChangeAspect="1"/>
          </p:cNvPicPr>
          <p:nvPr/>
        </p:nvPicPr>
        <p:blipFill>
          <a:blip r:embed="rId4"/>
          <a:stretch>
            <a:fillRect/>
          </a:stretch>
        </p:blipFill>
        <p:spPr>
          <a:xfrm>
            <a:off x="2722958" y="841485"/>
            <a:ext cx="2097617" cy="1077412"/>
          </a:xfrm>
          <a:prstGeom prst="rect">
            <a:avLst/>
          </a:prstGeom>
        </p:spPr>
      </p:pic>
      <p:pic>
        <p:nvPicPr>
          <p:cNvPr id="8" name="Picture 7">
            <a:extLst>
              <a:ext uri="{FF2B5EF4-FFF2-40B4-BE49-F238E27FC236}">
                <a16:creationId xmlns:a16="http://schemas.microsoft.com/office/drawing/2014/main" id="{D9AD8A77-EE8F-E345-8F09-01165BB2F215}"/>
              </a:ext>
            </a:extLst>
          </p:cNvPr>
          <p:cNvPicPr>
            <a:picLocks noChangeAspect="1"/>
          </p:cNvPicPr>
          <p:nvPr/>
        </p:nvPicPr>
        <p:blipFill>
          <a:blip r:embed="rId5"/>
          <a:stretch>
            <a:fillRect/>
          </a:stretch>
        </p:blipFill>
        <p:spPr>
          <a:xfrm>
            <a:off x="4931528" y="841485"/>
            <a:ext cx="2097617" cy="1077412"/>
          </a:xfrm>
          <a:prstGeom prst="rect">
            <a:avLst/>
          </a:prstGeom>
        </p:spPr>
      </p:pic>
      <p:pic>
        <p:nvPicPr>
          <p:cNvPr id="9" name="Picture 8">
            <a:extLst>
              <a:ext uri="{FF2B5EF4-FFF2-40B4-BE49-F238E27FC236}">
                <a16:creationId xmlns:a16="http://schemas.microsoft.com/office/drawing/2014/main" id="{40B054E4-D773-1141-AF0B-BCE13B746B5C}"/>
              </a:ext>
            </a:extLst>
          </p:cNvPr>
          <p:cNvPicPr>
            <a:picLocks noChangeAspect="1"/>
          </p:cNvPicPr>
          <p:nvPr/>
        </p:nvPicPr>
        <p:blipFill>
          <a:blip r:embed="rId6"/>
          <a:stretch>
            <a:fillRect/>
          </a:stretch>
        </p:blipFill>
        <p:spPr>
          <a:xfrm>
            <a:off x="7120120" y="841485"/>
            <a:ext cx="2097617" cy="1077412"/>
          </a:xfrm>
          <a:prstGeom prst="rect">
            <a:avLst/>
          </a:prstGeom>
        </p:spPr>
      </p:pic>
      <p:pic>
        <p:nvPicPr>
          <p:cNvPr id="10" name="Picture 9">
            <a:extLst>
              <a:ext uri="{FF2B5EF4-FFF2-40B4-BE49-F238E27FC236}">
                <a16:creationId xmlns:a16="http://schemas.microsoft.com/office/drawing/2014/main" id="{A483C970-A60D-BC4A-B928-3389B809E839}"/>
              </a:ext>
            </a:extLst>
          </p:cNvPr>
          <p:cNvPicPr>
            <a:picLocks noChangeAspect="1"/>
          </p:cNvPicPr>
          <p:nvPr/>
        </p:nvPicPr>
        <p:blipFill>
          <a:blip r:embed="rId7"/>
          <a:stretch>
            <a:fillRect/>
          </a:stretch>
        </p:blipFill>
        <p:spPr>
          <a:xfrm>
            <a:off x="9308712" y="841485"/>
            <a:ext cx="2097617" cy="1077412"/>
          </a:xfrm>
          <a:prstGeom prst="rect">
            <a:avLst/>
          </a:prstGeom>
        </p:spPr>
      </p:pic>
      <p:pic>
        <p:nvPicPr>
          <p:cNvPr id="11" name="Picture 10">
            <a:extLst>
              <a:ext uri="{FF2B5EF4-FFF2-40B4-BE49-F238E27FC236}">
                <a16:creationId xmlns:a16="http://schemas.microsoft.com/office/drawing/2014/main" id="{8A765DD7-5327-A744-9731-725161C20BBC}"/>
              </a:ext>
            </a:extLst>
          </p:cNvPr>
          <p:cNvPicPr>
            <a:picLocks noChangeAspect="1"/>
          </p:cNvPicPr>
          <p:nvPr/>
        </p:nvPicPr>
        <p:blipFill>
          <a:blip r:embed="rId8"/>
          <a:stretch>
            <a:fillRect/>
          </a:stretch>
        </p:blipFill>
        <p:spPr>
          <a:xfrm>
            <a:off x="517230" y="845675"/>
            <a:ext cx="2094775" cy="1075953"/>
          </a:xfrm>
          <a:prstGeom prst="rect">
            <a:avLst/>
          </a:prstGeom>
        </p:spPr>
      </p:pic>
      <p:sp>
        <p:nvSpPr>
          <p:cNvPr id="15" name="TextBox 14">
            <a:extLst>
              <a:ext uri="{FF2B5EF4-FFF2-40B4-BE49-F238E27FC236}">
                <a16:creationId xmlns:a16="http://schemas.microsoft.com/office/drawing/2014/main" id="{BBF4D086-68FD-0A42-979F-C70417098B48}"/>
              </a:ext>
            </a:extLst>
          </p:cNvPr>
          <p:cNvSpPr txBox="1"/>
          <p:nvPr/>
        </p:nvSpPr>
        <p:spPr>
          <a:xfrm>
            <a:off x="517230" y="643291"/>
            <a:ext cx="772263" cy="276999"/>
          </a:xfrm>
          <a:prstGeom prst="rect">
            <a:avLst/>
          </a:prstGeom>
          <a:noFill/>
        </p:spPr>
        <p:txBody>
          <a:bodyPr wrap="none" rtlCol="0">
            <a:spAutoFit/>
          </a:bodyPr>
          <a:lstStyle/>
          <a:p>
            <a:r>
              <a:rPr lang="en-US" sz="1200" dirty="0" err="1">
                <a:solidFill>
                  <a:srgbClr val="C00000"/>
                </a:solidFill>
              </a:rPr>
              <a:t>UChicago</a:t>
            </a:r>
            <a:endParaRPr lang="en-US" sz="1200" dirty="0">
              <a:solidFill>
                <a:srgbClr val="C00000"/>
              </a:solidFill>
            </a:endParaRPr>
          </a:p>
        </p:txBody>
      </p:sp>
      <p:sp>
        <p:nvSpPr>
          <p:cNvPr id="16" name="TextBox 15">
            <a:extLst>
              <a:ext uri="{FF2B5EF4-FFF2-40B4-BE49-F238E27FC236}">
                <a16:creationId xmlns:a16="http://schemas.microsoft.com/office/drawing/2014/main" id="{48346C2B-6FD5-9446-BD29-61118AC58524}"/>
              </a:ext>
            </a:extLst>
          </p:cNvPr>
          <p:cNvSpPr txBox="1"/>
          <p:nvPr/>
        </p:nvSpPr>
        <p:spPr>
          <a:xfrm>
            <a:off x="2702980" y="643291"/>
            <a:ext cx="1054135" cy="276999"/>
          </a:xfrm>
          <a:prstGeom prst="rect">
            <a:avLst/>
          </a:prstGeom>
          <a:noFill/>
        </p:spPr>
        <p:txBody>
          <a:bodyPr wrap="none" rtlCol="0">
            <a:spAutoFit/>
          </a:bodyPr>
          <a:lstStyle/>
          <a:p>
            <a:r>
              <a:rPr lang="en-US" sz="1200" dirty="0">
                <a:solidFill>
                  <a:srgbClr val="C00000"/>
                </a:solidFill>
              </a:rPr>
              <a:t>Northwestern</a:t>
            </a:r>
          </a:p>
        </p:txBody>
      </p:sp>
      <p:sp>
        <p:nvSpPr>
          <p:cNvPr id="17" name="TextBox 16">
            <a:extLst>
              <a:ext uri="{FF2B5EF4-FFF2-40B4-BE49-F238E27FC236}">
                <a16:creationId xmlns:a16="http://schemas.microsoft.com/office/drawing/2014/main" id="{05B7CF9C-C705-2C4F-B8A2-0AD0FDD44426}"/>
              </a:ext>
            </a:extLst>
          </p:cNvPr>
          <p:cNvSpPr txBox="1"/>
          <p:nvPr/>
        </p:nvSpPr>
        <p:spPr>
          <a:xfrm>
            <a:off x="4933766" y="643291"/>
            <a:ext cx="855042" cy="276999"/>
          </a:xfrm>
          <a:prstGeom prst="rect">
            <a:avLst/>
          </a:prstGeom>
          <a:noFill/>
        </p:spPr>
        <p:txBody>
          <a:bodyPr wrap="none" rtlCol="0">
            <a:spAutoFit/>
          </a:bodyPr>
          <a:lstStyle/>
          <a:p>
            <a:r>
              <a:rPr lang="en-US" sz="1200" dirty="0" err="1">
                <a:solidFill>
                  <a:srgbClr val="C00000"/>
                </a:solidFill>
              </a:rPr>
              <a:t>UMichigan</a:t>
            </a:r>
            <a:endParaRPr lang="en-US" sz="1200" dirty="0">
              <a:solidFill>
                <a:srgbClr val="C00000"/>
              </a:solidFill>
            </a:endParaRPr>
          </a:p>
        </p:txBody>
      </p:sp>
      <p:sp>
        <p:nvSpPr>
          <p:cNvPr id="18" name="TextBox 17">
            <a:extLst>
              <a:ext uri="{FF2B5EF4-FFF2-40B4-BE49-F238E27FC236}">
                <a16:creationId xmlns:a16="http://schemas.microsoft.com/office/drawing/2014/main" id="{16A6E646-B190-3D46-A0A1-9695C93F5EDE}"/>
              </a:ext>
            </a:extLst>
          </p:cNvPr>
          <p:cNvSpPr txBox="1"/>
          <p:nvPr/>
        </p:nvSpPr>
        <p:spPr>
          <a:xfrm>
            <a:off x="7123242" y="643290"/>
            <a:ext cx="680251" cy="276999"/>
          </a:xfrm>
          <a:prstGeom prst="rect">
            <a:avLst/>
          </a:prstGeom>
          <a:noFill/>
        </p:spPr>
        <p:txBody>
          <a:bodyPr wrap="none" rtlCol="0">
            <a:spAutoFit/>
          </a:bodyPr>
          <a:lstStyle/>
          <a:p>
            <a:r>
              <a:rPr lang="en-US" sz="1200" dirty="0">
                <a:solidFill>
                  <a:srgbClr val="C00000"/>
                </a:solidFill>
              </a:rPr>
              <a:t>Harvard</a:t>
            </a:r>
          </a:p>
        </p:txBody>
      </p:sp>
      <p:sp>
        <p:nvSpPr>
          <p:cNvPr id="19" name="TextBox 18">
            <a:extLst>
              <a:ext uri="{FF2B5EF4-FFF2-40B4-BE49-F238E27FC236}">
                <a16:creationId xmlns:a16="http://schemas.microsoft.com/office/drawing/2014/main" id="{B96080E4-A3F3-4145-884E-3B1E14455B1C}"/>
              </a:ext>
            </a:extLst>
          </p:cNvPr>
          <p:cNvSpPr txBox="1"/>
          <p:nvPr/>
        </p:nvSpPr>
        <p:spPr>
          <a:xfrm>
            <a:off x="9288117" y="643289"/>
            <a:ext cx="786690" cy="276999"/>
          </a:xfrm>
          <a:prstGeom prst="rect">
            <a:avLst/>
          </a:prstGeom>
          <a:noFill/>
        </p:spPr>
        <p:txBody>
          <a:bodyPr wrap="none" rtlCol="0">
            <a:spAutoFit/>
          </a:bodyPr>
          <a:lstStyle/>
          <a:p>
            <a:r>
              <a:rPr lang="en-US" sz="1200" dirty="0">
                <a:solidFill>
                  <a:srgbClr val="C00000"/>
                </a:solidFill>
              </a:rPr>
              <a:t>Princeton</a:t>
            </a:r>
          </a:p>
        </p:txBody>
      </p:sp>
      <p:sp>
        <p:nvSpPr>
          <p:cNvPr id="20" name="TextBox 19">
            <a:extLst>
              <a:ext uri="{FF2B5EF4-FFF2-40B4-BE49-F238E27FC236}">
                <a16:creationId xmlns:a16="http://schemas.microsoft.com/office/drawing/2014/main" id="{E4C07912-5712-AA40-BBC9-1A2314BFDEC3}"/>
              </a:ext>
            </a:extLst>
          </p:cNvPr>
          <p:cNvSpPr txBox="1"/>
          <p:nvPr/>
        </p:nvSpPr>
        <p:spPr>
          <a:xfrm>
            <a:off x="115854" y="4358042"/>
            <a:ext cx="11345907" cy="1938992"/>
          </a:xfrm>
          <a:prstGeom prst="rect">
            <a:avLst/>
          </a:prstGeom>
          <a:noFill/>
        </p:spPr>
        <p:txBody>
          <a:bodyPr wrap="square" rtlCol="0">
            <a:spAutoFit/>
          </a:bodyPr>
          <a:lstStyle/>
          <a:p>
            <a:r>
              <a:rPr lang="en-US" sz="1500" dirty="0"/>
              <a:t>The word clouds above show us the twitter activity of all the universities.</a:t>
            </a:r>
          </a:p>
          <a:p>
            <a:pPr marL="742950" lvl="1" indent="-285750">
              <a:buFont typeface="Arial" panose="020B0604020202020204" pitchFamily="34" charset="0"/>
              <a:buChar char="•"/>
            </a:pPr>
            <a:r>
              <a:rPr lang="en-US" sz="1500" dirty="0" err="1"/>
              <a:t>UChicago</a:t>
            </a:r>
            <a:r>
              <a:rPr lang="en-US" sz="1500" dirty="0"/>
              <a:t> sees a lot of activity related to the news of Richard Thaler winning the Nobel Prize for Economics</a:t>
            </a:r>
          </a:p>
          <a:p>
            <a:pPr marL="742950" lvl="1" indent="-285750">
              <a:buFont typeface="Arial" panose="020B0604020202020204" pitchFamily="34" charset="0"/>
              <a:buChar char="•"/>
            </a:pPr>
            <a:r>
              <a:rPr lang="en-US" sz="1500" dirty="0"/>
              <a:t>Northwestern see a lot of activity related to the gunman hoax.</a:t>
            </a:r>
          </a:p>
          <a:p>
            <a:pPr marL="742950" lvl="1" indent="-285750">
              <a:buFont typeface="Arial" panose="020B0604020202020204" pitchFamily="34" charset="0"/>
              <a:buChar char="•"/>
            </a:pPr>
            <a:r>
              <a:rPr lang="en-US" sz="1500" dirty="0" err="1"/>
              <a:t>UMichigan</a:t>
            </a:r>
            <a:r>
              <a:rPr lang="en-US" sz="1500" dirty="0"/>
              <a:t> tweets are mostly related to their sports teams given that their football team is part of the Big Ten Conference </a:t>
            </a:r>
          </a:p>
          <a:p>
            <a:pPr marL="742950" lvl="1" indent="-285750">
              <a:buFont typeface="Arial" panose="020B0604020202020204" pitchFamily="34" charset="0"/>
              <a:buChar char="•"/>
            </a:pPr>
            <a:r>
              <a:rPr lang="en-US" sz="1500" dirty="0"/>
              <a:t>Harvard has a lot of twitter activity related to admissions. This may be because of the viral video of Ayrton Little finding out about getting admitted to Harvard.</a:t>
            </a:r>
          </a:p>
          <a:p>
            <a:pPr marL="742950" lvl="1" indent="-285750">
              <a:buFont typeface="Arial" panose="020B0604020202020204" pitchFamily="34" charset="0"/>
              <a:buChar char="•"/>
            </a:pPr>
            <a:r>
              <a:rPr lang="en-US" sz="1500" dirty="0"/>
              <a:t>Princeton tweets are about snowball fight which may be because of the viral photo of injured Princeton students after a snowball fight. Rahul Gandhi, an Indian politician who visited Princeton also caused a flurry of twitter activity.</a:t>
            </a:r>
          </a:p>
        </p:txBody>
      </p:sp>
      <p:pic>
        <p:nvPicPr>
          <p:cNvPr id="21" name="Picture 20">
            <a:extLst>
              <a:ext uri="{FF2B5EF4-FFF2-40B4-BE49-F238E27FC236}">
                <a16:creationId xmlns:a16="http://schemas.microsoft.com/office/drawing/2014/main" id="{318AC1C2-B15B-FE42-9724-9F533CFB16F2}"/>
              </a:ext>
            </a:extLst>
          </p:cNvPr>
          <p:cNvPicPr>
            <a:picLocks noChangeAspect="1"/>
          </p:cNvPicPr>
          <p:nvPr/>
        </p:nvPicPr>
        <p:blipFill>
          <a:blip r:embed="rId9"/>
          <a:stretch>
            <a:fillRect/>
          </a:stretch>
        </p:blipFill>
        <p:spPr>
          <a:xfrm>
            <a:off x="597763" y="1958847"/>
            <a:ext cx="2014242" cy="1337927"/>
          </a:xfrm>
          <a:prstGeom prst="rect">
            <a:avLst/>
          </a:prstGeom>
        </p:spPr>
      </p:pic>
      <p:pic>
        <p:nvPicPr>
          <p:cNvPr id="22" name="Picture 21">
            <a:extLst>
              <a:ext uri="{FF2B5EF4-FFF2-40B4-BE49-F238E27FC236}">
                <a16:creationId xmlns:a16="http://schemas.microsoft.com/office/drawing/2014/main" id="{D2D6C405-AFBF-C240-8E2C-DAF962F38F7E}"/>
              </a:ext>
            </a:extLst>
          </p:cNvPr>
          <p:cNvPicPr>
            <a:picLocks noChangeAspect="1"/>
          </p:cNvPicPr>
          <p:nvPr/>
        </p:nvPicPr>
        <p:blipFill>
          <a:blip r:embed="rId10"/>
          <a:stretch>
            <a:fillRect/>
          </a:stretch>
        </p:blipFill>
        <p:spPr>
          <a:xfrm>
            <a:off x="5014069" y="1958847"/>
            <a:ext cx="2035671" cy="1352161"/>
          </a:xfrm>
          <a:prstGeom prst="rect">
            <a:avLst/>
          </a:prstGeom>
        </p:spPr>
      </p:pic>
      <p:pic>
        <p:nvPicPr>
          <p:cNvPr id="23" name="Picture 22">
            <a:extLst>
              <a:ext uri="{FF2B5EF4-FFF2-40B4-BE49-F238E27FC236}">
                <a16:creationId xmlns:a16="http://schemas.microsoft.com/office/drawing/2014/main" id="{41B71F24-19E3-054E-BA86-B70DFD03F76A}"/>
              </a:ext>
            </a:extLst>
          </p:cNvPr>
          <p:cNvPicPr>
            <a:picLocks noChangeAspect="1"/>
          </p:cNvPicPr>
          <p:nvPr/>
        </p:nvPicPr>
        <p:blipFill>
          <a:blip r:embed="rId11"/>
          <a:stretch>
            <a:fillRect/>
          </a:stretch>
        </p:blipFill>
        <p:spPr>
          <a:xfrm>
            <a:off x="7199553" y="1952305"/>
            <a:ext cx="1983020" cy="1110491"/>
          </a:xfrm>
          <a:prstGeom prst="rect">
            <a:avLst/>
          </a:prstGeom>
        </p:spPr>
      </p:pic>
      <p:pic>
        <p:nvPicPr>
          <p:cNvPr id="25" name="Picture 24">
            <a:extLst>
              <a:ext uri="{FF2B5EF4-FFF2-40B4-BE49-F238E27FC236}">
                <a16:creationId xmlns:a16="http://schemas.microsoft.com/office/drawing/2014/main" id="{9AA6556F-1AEA-9D4E-AFCF-54F67F7F4416}"/>
              </a:ext>
            </a:extLst>
          </p:cNvPr>
          <p:cNvPicPr>
            <a:picLocks noChangeAspect="1"/>
          </p:cNvPicPr>
          <p:nvPr/>
        </p:nvPicPr>
        <p:blipFill>
          <a:blip r:embed="rId12"/>
          <a:stretch>
            <a:fillRect/>
          </a:stretch>
        </p:blipFill>
        <p:spPr>
          <a:xfrm>
            <a:off x="9405020" y="3043542"/>
            <a:ext cx="1905000" cy="1066800"/>
          </a:xfrm>
          <a:prstGeom prst="rect">
            <a:avLst/>
          </a:prstGeom>
        </p:spPr>
      </p:pic>
      <p:pic>
        <p:nvPicPr>
          <p:cNvPr id="26" name="Picture 25">
            <a:extLst>
              <a:ext uri="{FF2B5EF4-FFF2-40B4-BE49-F238E27FC236}">
                <a16:creationId xmlns:a16="http://schemas.microsoft.com/office/drawing/2014/main" id="{87A0FC4E-CF37-8249-AAB0-107BCED6A4E0}"/>
              </a:ext>
            </a:extLst>
          </p:cNvPr>
          <p:cNvPicPr>
            <a:picLocks noChangeAspect="1"/>
          </p:cNvPicPr>
          <p:nvPr/>
        </p:nvPicPr>
        <p:blipFill>
          <a:blip r:embed="rId13"/>
          <a:stretch>
            <a:fillRect/>
          </a:stretch>
        </p:blipFill>
        <p:spPr>
          <a:xfrm>
            <a:off x="9405020" y="1966130"/>
            <a:ext cx="1905000" cy="1066800"/>
          </a:xfrm>
          <a:prstGeom prst="rect">
            <a:avLst/>
          </a:prstGeom>
        </p:spPr>
      </p:pic>
      <p:sp>
        <p:nvSpPr>
          <p:cNvPr id="27" name="TextBox 26">
            <a:extLst>
              <a:ext uri="{FF2B5EF4-FFF2-40B4-BE49-F238E27FC236}">
                <a16:creationId xmlns:a16="http://schemas.microsoft.com/office/drawing/2014/main" id="{FDBB7588-80DD-A442-915C-2651179FBD8A}"/>
              </a:ext>
            </a:extLst>
          </p:cNvPr>
          <p:cNvSpPr txBox="1"/>
          <p:nvPr/>
        </p:nvSpPr>
        <p:spPr>
          <a:xfrm>
            <a:off x="597764" y="3456879"/>
            <a:ext cx="2014242" cy="646331"/>
          </a:xfrm>
          <a:prstGeom prst="rect">
            <a:avLst/>
          </a:prstGeom>
          <a:solidFill>
            <a:schemeClr val="bg1"/>
          </a:solidFill>
        </p:spPr>
        <p:txBody>
          <a:bodyPr wrap="square" rtlCol="0">
            <a:spAutoFit/>
          </a:bodyPr>
          <a:lstStyle/>
          <a:p>
            <a:r>
              <a:rPr lang="en-US" dirty="0">
                <a:solidFill>
                  <a:srgbClr val="FF0000"/>
                </a:solidFill>
              </a:rPr>
              <a:t>Winning a Nobel helps</a:t>
            </a:r>
          </a:p>
        </p:txBody>
      </p:sp>
      <p:sp>
        <p:nvSpPr>
          <p:cNvPr id="28" name="TextBox 27">
            <a:extLst>
              <a:ext uri="{FF2B5EF4-FFF2-40B4-BE49-F238E27FC236}">
                <a16:creationId xmlns:a16="http://schemas.microsoft.com/office/drawing/2014/main" id="{83287890-6F0A-9C40-B196-212ADB84DA4D}"/>
              </a:ext>
            </a:extLst>
          </p:cNvPr>
          <p:cNvSpPr txBox="1"/>
          <p:nvPr/>
        </p:nvSpPr>
        <p:spPr>
          <a:xfrm>
            <a:off x="5014069" y="3483390"/>
            <a:ext cx="2014242" cy="646331"/>
          </a:xfrm>
          <a:prstGeom prst="rect">
            <a:avLst/>
          </a:prstGeom>
          <a:solidFill>
            <a:schemeClr val="bg1"/>
          </a:solidFill>
        </p:spPr>
        <p:txBody>
          <a:bodyPr wrap="square" rtlCol="0">
            <a:spAutoFit/>
          </a:bodyPr>
          <a:lstStyle/>
          <a:p>
            <a:r>
              <a:rPr lang="en-US" dirty="0">
                <a:solidFill>
                  <a:srgbClr val="FF0000"/>
                </a:solidFill>
              </a:rPr>
              <a:t>Having a popular sports team helps</a:t>
            </a:r>
          </a:p>
        </p:txBody>
      </p:sp>
      <p:sp>
        <p:nvSpPr>
          <p:cNvPr id="29" name="TextBox 28">
            <a:extLst>
              <a:ext uri="{FF2B5EF4-FFF2-40B4-BE49-F238E27FC236}">
                <a16:creationId xmlns:a16="http://schemas.microsoft.com/office/drawing/2014/main" id="{04932385-9A63-1B4A-AC8C-4CC0E97E4270}"/>
              </a:ext>
            </a:extLst>
          </p:cNvPr>
          <p:cNvSpPr txBox="1"/>
          <p:nvPr/>
        </p:nvSpPr>
        <p:spPr>
          <a:xfrm>
            <a:off x="7190633" y="3252139"/>
            <a:ext cx="2014242" cy="369332"/>
          </a:xfrm>
          <a:prstGeom prst="rect">
            <a:avLst/>
          </a:prstGeom>
          <a:solidFill>
            <a:schemeClr val="bg1"/>
          </a:solidFill>
        </p:spPr>
        <p:txBody>
          <a:bodyPr wrap="square" rtlCol="0">
            <a:spAutoFit/>
          </a:bodyPr>
          <a:lstStyle/>
          <a:p>
            <a:r>
              <a:rPr lang="en-US" dirty="0">
                <a:solidFill>
                  <a:srgbClr val="FF0000"/>
                </a:solidFill>
              </a:rPr>
              <a:t>Going viral helps</a:t>
            </a:r>
          </a:p>
        </p:txBody>
      </p:sp>
      <p:sp>
        <p:nvSpPr>
          <p:cNvPr id="30" name="TextBox 29">
            <a:extLst>
              <a:ext uri="{FF2B5EF4-FFF2-40B4-BE49-F238E27FC236}">
                <a16:creationId xmlns:a16="http://schemas.microsoft.com/office/drawing/2014/main" id="{FE900E2F-D2D5-7543-B695-8A022687C02B}"/>
              </a:ext>
            </a:extLst>
          </p:cNvPr>
          <p:cNvSpPr txBox="1"/>
          <p:nvPr/>
        </p:nvSpPr>
        <p:spPr>
          <a:xfrm>
            <a:off x="9405020" y="4257258"/>
            <a:ext cx="2014242" cy="646331"/>
          </a:xfrm>
          <a:prstGeom prst="rect">
            <a:avLst/>
          </a:prstGeom>
          <a:solidFill>
            <a:schemeClr val="bg1"/>
          </a:solidFill>
        </p:spPr>
        <p:txBody>
          <a:bodyPr wrap="square" rtlCol="0">
            <a:spAutoFit/>
          </a:bodyPr>
          <a:lstStyle/>
          <a:p>
            <a:r>
              <a:rPr lang="en-US" dirty="0">
                <a:solidFill>
                  <a:srgbClr val="FF0000"/>
                </a:solidFill>
              </a:rPr>
              <a:t>Inviting a major politician helps</a:t>
            </a:r>
          </a:p>
        </p:txBody>
      </p:sp>
      <p:sp>
        <p:nvSpPr>
          <p:cNvPr id="31" name="TextBox 30">
            <a:extLst>
              <a:ext uri="{FF2B5EF4-FFF2-40B4-BE49-F238E27FC236}">
                <a16:creationId xmlns:a16="http://schemas.microsoft.com/office/drawing/2014/main" id="{A39A66F0-32CB-1043-BCCC-D162EE6E1672}"/>
              </a:ext>
            </a:extLst>
          </p:cNvPr>
          <p:cNvSpPr txBox="1"/>
          <p:nvPr/>
        </p:nvSpPr>
        <p:spPr>
          <a:xfrm>
            <a:off x="2782886" y="2018749"/>
            <a:ext cx="2125195" cy="369332"/>
          </a:xfrm>
          <a:prstGeom prst="rect">
            <a:avLst/>
          </a:prstGeom>
          <a:solidFill>
            <a:schemeClr val="accent5">
              <a:lumMod val="50000"/>
            </a:schemeClr>
          </a:solidFill>
        </p:spPr>
        <p:txBody>
          <a:bodyPr wrap="square" rtlCol="0">
            <a:spAutoFit/>
          </a:bodyPr>
          <a:lstStyle/>
          <a:p>
            <a:r>
              <a:rPr lang="en-US" dirty="0">
                <a:solidFill>
                  <a:schemeClr val="bg1"/>
                </a:solidFill>
              </a:rPr>
              <a:t>Gunman Sightings!!!</a:t>
            </a:r>
          </a:p>
        </p:txBody>
      </p:sp>
    </p:spTree>
    <p:extLst>
      <p:ext uri="{BB962C8B-B14F-4D97-AF65-F5344CB8AC3E}">
        <p14:creationId xmlns:p14="http://schemas.microsoft.com/office/powerpoint/2010/main" val="1742896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2" y="38890"/>
            <a:ext cx="10750732" cy="797471"/>
          </a:xfrm>
        </p:spPr>
        <p:txBody>
          <a:bodyPr/>
          <a:lstStyle/>
          <a:p>
            <a:r>
              <a:rPr lang="en-US" b="1" dirty="0">
                <a:solidFill>
                  <a:schemeClr val="bg1"/>
                </a:solidFill>
              </a:rPr>
              <a:t>Findings – Near Duplicates using </a:t>
            </a:r>
            <a:r>
              <a:rPr lang="en-US" b="1" dirty="0" err="1">
                <a:solidFill>
                  <a:schemeClr val="bg1"/>
                </a:solidFill>
              </a:rPr>
              <a:t>SimHash</a:t>
            </a:r>
            <a:endParaRPr lang="en-US" b="1" dirty="0">
              <a:solidFill>
                <a:schemeClr val="bg1"/>
              </a:solidFill>
            </a:endParaRPr>
          </a:p>
        </p:txBody>
      </p:sp>
      <p:pic>
        <p:nvPicPr>
          <p:cNvPr id="4" name="Picture 3"/>
          <p:cNvPicPr>
            <a:picLocks noChangeAspect="1"/>
          </p:cNvPicPr>
          <p:nvPr/>
        </p:nvPicPr>
        <p:blipFill>
          <a:blip r:embed="rId3"/>
          <a:stretch>
            <a:fillRect/>
          </a:stretch>
        </p:blipFill>
        <p:spPr>
          <a:xfrm>
            <a:off x="0" y="6343650"/>
            <a:ext cx="12182475" cy="51435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dirty="0"/>
          </a:p>
        </p:txBody>
      </p:sp>
      <p:pic>
        <p:nvPicPr>
          <p:cNvPr id="8" name="Picture 7">
            <a:extLst>
              <a:ext uri="{FF2B5EF4-FFF2-40B4-BE49-F238E27FC236}">
                <a16:creationId xmlns:a16="http://schemas.microsoft.com/office/drawing/2014/main" id="{40CA411F-97DF-EF4B-AA0F-1489B39D62B3}"/>
              </a:ext>
            </a:extLst>
          </p:cNvPr>
          <p:cNvPicPr>
            <a:picLocks noChangeAspect="1"/>
          </p:cNvPicPr>
          <p:nvPr/>
        </p:nvPicPr>
        <p:blipFill>
          <a:blip r:embed="rId4"/>
          <a:stretch>
            <a:fillRect/>
          </a:stretch>
        </p:blipFill>
        <p:spPr>
          <a:xfrm>
            <a:off x="6171" y="1446656"/>
            <a:ext cx="4054642" cy="1493460"/>
          </a:xfrm>
          <a:prstGeom prst="rect">
            <a:avLst/>
          </a:prstGeom>
        </p:spPr>
      </p:pic>
      <p:pic>
        <p:nvPicPr>
          <p:cNvPr id="11" name="Picture 10">
            <a:extLst>
              <a:ext uri="{FF2B5EF4-FFF2-40B4-BE49-F238E27FC236}">
                <a16:creationId xmlns:a16="http://schemas.microsoft.com/office/drawing/2014/main" id="{BB33AF7E-DBA1-594D-990B-BCB2DAA9B129}"/>
              </a:ext>
            </a:extLst>
          </p:cNvPr>
          <p:cNvPicPr>
            <a:picLocks noChangeAspect="1"/>
          </p:cNvPicPr>
          <p:nvPr/>
        </p:nvPicPr>
        <p:blipFill>
          <a:blip r:embed="rId5"/>
          <a:stretch>
            <a:fillRect/>
          </a:stretch>
        </p:blipFill>
        <p:spPr>
          <a:xfrm>
            <a:off x="8192323" y="1446656"/>
            <a:ext cx="4027611" cy="1493460"/>
          </a:xfrm>
          <a:prstGeom prst="rect">
            <a:avLst/>
          </a:prstGeom>
        </p:spPr>
      </p:pic>
      <p:pic>
        <p:nvPicPr>
          <p:cNvPr id="12" name="Picture 11">
            <a:extLst>
              <a:ext uri="{FF2B5EF4-FFF2-40B4-BE49-F238E27FC236}">
                <a16:creationId xmlns:a16="http://schemas.microsoft.com/office/drawing/2014/main" id="{060670DC-B679-8C40-BDAE-E65DCE9F9095}"/>
              </a:ext>
            </a:extLst>
          </p:cNvPr>
          <p:cNvPicPr>
            <a:picLocks noChangeAspect="1"/>
          </p:cNvPicPr>
          <p:nvPr/>
        </p:nvPicPr>
        <p:blipFill>
          <a:blip r:embed="rId6"/>
          <a:stretch>
            <a:fillRect/>
          </a:stretch>
        </p:blipFill>
        <p:spPr>
          <a:xfrm>
            <a:off x="4137681" y="1446656"/>
            <a:ext cx="4054642" cy="1493460"/>
          </a:xfrm>
          <a:prstGeom prst="rect">
            <a:avLst/>
          </a:prstGeom>
        </p:spPr>
      </p:pic>
      <p:pic>
        <p:nvPicPr>
          <p:cNvPr id="13" name="Picture 12">
            <a:extLst>
              <a:ext uri="{FF2B5EF4-FFF2-40B4-BE49-F238E27FC236}">
                <a16:creationId xmlns:a16="http://schemas.microsoft.com/office/drawing/2014/main" id="{A8E6001E-50A6-6740-B8DE-93ABB0859833}"/>
              </a:ext>
            </a:extLst>
          </p:cNvPr>
          <p:cNvPicPr>
            <a:picLocks noChangeAspect="1"/>
          </p:cNvPicPr>
          <p:nvPr/>
        </p:nvPicPr>
        <p:blipFill>
          <a:blip r:embed="rId7"/>
          <a:stretch>
            <a:fillRect/>
          </a:stretch>
        </p:blipFill>
        <p:spPr>
          <a:xfrm>
            <a:off x="4246773" y="3442424"/>
            <a:ext cx="4027611" cy="1493460"/>
          </a:xfrm>
          <a:prstGeom prst="rect">
            <a:avLst/>
          </a:prstGeom>
        </p:spPr>
      </p:pic>
      <p:pic>
        <p:nvPicPr>
          <p:cNvPr id="14" name="Picture 13">
            <a:extLst>
              <a:ext uri="{FF2B5EF4-FFF2-40B4-BE49-F238E27FC236}">
                <a16:creationId xmlns:a16="http://schemas.microsoft.com/office/drawing/2014/main" id="{968681BF-7FF9-7E4B-AF26-E4769E7B3520}"/>
              </a:ext>
            </a:extLst>
          </p:cNvPr>
          <p:cNvPicPr>
            <a:picLocks noChangeAspect="1"/>
          </p:cNvPicPr>
          <p:nvPr/>
        </p:nvPicPr>
        <p:blipFill>
          <a:blip r:embed="rId6"/>
          <a:stretch>
            <a:fillRect/>
          </a:stretch>
        </p:blipFill>
        <p:spPr>
          <a:xfrm>
            <a:off x="0" y="3442424"/>
            <a:ext cx="4054642" cy="1493460"/>
          </a:xfrm>
          <a:prstGeom prst="rect">
            <a:avLst/>
          </a:prstGeom>
        </p:spPr>
      </p:pic>
      <p:sp>
        <p:nvSpPr>
          <p:cNvPr id="15" name="TextBox 14">
            <a:extLst>
              <a:ext uri="{FF2B5EF4-FFF2-40B4-BE49-F238E27FC236}">
                <a16:creationId xmlns:a16="http://schemas.microsoft.com/office/drawing/2014/main" id="{A7D45829-465C-0946-A425-3951FCA1C17A}"/>
              </a:ext>
            </a:extLst>
          </p:cNvPr>
          <p:cNvSpPr txBox="1"/>
          <p:nvPr/>
        </p:nvSpPr>
        <p:spPr>
          <a:xfrm>
            <a:off x="192131" y="1226764"/>
            <a:ext cx="772263" cy="276999"/>
          </a:xfrm>
          <a:prstGeom prst="rect">
            <a:avLst/>
          </a:prstGeom>
          <a:noFill/>
        </p:spPr>
        <p:txBody>
          <a:bodyPr wrap="none" rtlCol="0">
            <a:spAutoFit/>
          </a:bodyPr>
          <a:lstStyle/>
          <a:p>
            <a:r>
              <a:rPr lang="en-US" sz="1200" dirty="0" err="1">
                <a:solidFill>
                  <a:srgbClr val="C00000"/>
                </a:solidFill>
              </a:rPr>
              <a:t>UChicago</a:t>
            </a:r>
            <a:endParaRPr lang="en-US" sz="1200" dirty="0">
              <a:solidFill>
                <a:srgbClr val="C00000"/>
              </a:solidFill>
            </a:endParaRPr>
          </a:p>
        </p:txBody>
      </p:sp>
      <p:sp>
        <p:nvSpPr>
          <p:cNvPr id="16" name="TextBox 15">
            <a:extLst>
              <a:ext uri="{FF2B5EF4-FFF2-40B4-BE49-F238E27FC236}">
                <a16:creationId xmlns:a16="http://schemas.microsoft.com/office/drawing/2014/main" id="{9EFAE4F8-AD13-4C48-800C-6F2335954FB6}"/>
              </a:ext>
            </a:extLst>
          </p:cNvPr>
          <p:cNvSpPr txBox="1"/>
          <p:nvPr/>
        </p:nvSpPr>
        <p:spPr>
          <a:xfrm>
            <a:off x="4306931" y="1226764"/>
            <a:ext cx="855042" cy="276999"/>
          </a:xfrm>
          <a:prstGeom prst="rect">
            <a:avLst/>
          </a:prstGeom>
          <a:noFill/>
        </p:spPr>
        <p:txBody>
          <a:bodyPr wrap="none" rtlCol="0">
            <a:spAutoFit/>
          </a:bodyPr>
          <a:lstStyle/>
          <a:p>
            <a:r>
              <a:rPr lang="en-US" sz="1200" dirty="0" err="1">
                <a:solidFill>
                  <a:srgbClr val="C00000"/>
                </a:solidFill>
              </a:rPr>
              <a:t>UMichigan</a:t>
            </a:r>
            <a:endParaRPr lang="en-US" sz="1200" dirty="0">
              <a:solidFill>
                <a:srgbClr val="C00000"/>
              </a:solidFill>
            </a:endParaRPr>
          </a:p>
        </p:txBody>
      </p:sp>
      <p:sp>
        <p:nvSpPr>
          <p:cNvPr id="17" name="TextBox 16">
            <a:extLst>
              <a:ext uri="{FF2B5EF4-FFF2-40B4-BE49-F238E27FC236}">
                <a16:creationId xmlns:a16="http://schemas.microsoft.com/office/drawing/2014/main" id="{ADF1AC91-EAE6-6C49-8739-DFB4FC80FC0B}"/>
              </a:ext>
            </a:extLst>
          </p:cNvPr>
          <p:cNvSpPr txBox="1"/>
          <p:nvPr/>
        </p:nvSpPr>
        <p:spPr>
          <a:xfrm>
            <a:off x="8361573" y="1220427"/>
            <a:ext cx="1054135" cy="276999"/>
          </a:xfrm>
          <a:prstGeom prst="rect">
            <a:avLst/>
          </a:prstGeom>
          <a:noFill/>
        </p:spPr>
        <p:txBody>
          <a:bodyPr wrap="none" rtlCol="0">
            <a:spAutoFit/>
          </a:bodyPr>
          <a:lstStyle/>
          <a:p>
            <a:r>
              <a:rPr lang="en-US" sz="1200" dirty="0">
                <a:solidFill>
                  <a:srgbClr val="C00000"/>
                </a:solidFill>
              </a:rPr>
              <a:t>Northwestern</a:t>
            </a:r>
          </a:p>
        </p:txBody>
      </p:sp>
      <p:sp>
        <p:nvSpPr>
          <p:cNvPr id="18" name="TextBox 17">
            <a:extLst>
              <a:ext uri="{FF2B5EF4-FFF2-40B4-BE49-F238E27FC236}">
                <a16:creationId xmlns:a16="http://schemas.microsoft.com/office/drawing/2014/main" id="{30D6D72D-79AB-1D4A-BEF8-BFB73A7023A7}"/>
              </a:ext>
            </a:extLst>
          </p:cNvPr>
          <p:cNvSpPr txBox="1"/>
          <p:nvPr/>
        </p:nvSpPr>
        <p:spPr>
          <a:xfrm>
            <a:off x="101752" y="3223847"/>
            <a:ext cx="680251" cy="276999"/>
          </a:xfrm>
          <a:prstGeom prst="rect">
            <a:avLst/>
          </a:prstGeom>
          <a:noFill/>
        </p:spPr>
        <p:txBody>
          <a:bodyPr wrap="none" rtlCol="0">
            <a:spAutoFit/>
          </a:bodyPr>
          <a:lstStyle/>
          <a:p>
            <a:r>
              <a:rPr lang="en-US" sz="1200" dirty="0">
                <a:solidFill>
                  <a:srgbClr val="C00000"/>
                </a:solidFill>
              </a:rPr>
              <a:t>Harvard</a:t>
            </a:r>
          </a:p>
        </p:txBody>
      </p:sp>
      <p:sp>
        <p:nvSpPr>
          <p:cNvPr id="19" name="TextBox 18">
            <a:extLst>
              <a:ext uri="{FF2B5EF4-FFF2-40B4-BE49-F238E27FC236}">
                <a16:creationId xmlns:a16="http://schemas.microsoft.com/office/drawing/2014/main" id="{3417520F-63C6-D24F-8735-E6C8A4FA1921}"/>
              </a:ext>
            </a:extLst>
          </p:cNvPr>
          <p:cNvSpPr txBox="1"/>
          <p:nvPr/>
        </p:nvSpPr>
        <p:spPr>
          <a:xfrm>
            <a:off x="4306931" y="3224176"/>
            <a:ext cx="786690" cy="276999"/>
          </a:xfrm>
          <a:prstGeom prst="rect">
            <a:avLst/>
          </a:prstGeom>
          <a:noFill/>
        </p:spPr>
        <p:txBody>
          <a:bodyPr wrap="none" rtlCol="0">
            <a:spAutoFit/>
          </a:bodyPr>
          <a:lstStyle/>
          <a:p>
            <a:r>
              <a:rPr lang="en-US" sz="1200" dirty="0">
                <a:solidFill>
                  <a:srgbClr val="C00000"/>
                </a:solidFill>
              </a:rPr>
              <a:t>Princeton</a:t>
            </a:r>
          </a:p>
        </p:txBody>
      </p:sp>
      <p:sp>
        <p:nvSpPr>
          <p:cNvPr id="20" name="TextBox 19">
            <a:extLst>
              <a:ext uri="{FF2B5EF4-FFF2-40B4-BE49-F238E27FC236}">
                <a16:creationId xmlns:a16="http://schemas.microsoft.com/office/drawing/2014/main" id="{2AB70AD7-FF3A-D345-B6DB-2863F788D167}"/>
              </a:ext>
            </a:extLst>
          </p:cNvPr>
          <p:cNvSpPr txBox="1"/>
          <p:nvPr/>
        </p:nvSpPr>
        <p:spPr>
          <a:xfrm>
            <a:off x="247713" y="5094222"/>
            <a:ext cx="116870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Plot count of number of near duplicates per tweet.</a:t>
            </a:r>
          </a:p>
          <a:p>
            <a:pPr marL="285750" indent="-285750">
              <a:buFont typeface="Arial" panose="020B0604020202020204" pitchFamily="34" charset="0"/>
              <a:buChar char="•"/>
            </a:pPr>
            <a:r>
              <a:rPr lang="en-US" dirty="0"/>
              <a:t>Most are being duplicated 2 to 100 times.</a:t>
            </a:r>
          </a:p>
          <a:p>
            <a:pPr marL="285750" indent="-285750">
              <a:buFont typeface="Arial" panose="020B0604020202020204" pitchFamily="34" charset="0"/>
              <a:buChar char="•"/>
            </a:pPr>
            <a:r>
              <a:rPr lang="en-US" dirty="0"/>
              <a:t>Some tweets are outliers (viral events) and get retweeted far more times.</a:t>
            </a:r>
          </a:p>
        </p:txBody>
      </p:sp>
    </p:spTree>
    <p:extLst>
      <p:ext uri="{BB962C8B-B14F-4D97-AF65-F5344CB8AC3E}">
        <p14:creationId xmlns:p14="http://schemas.microsoft.com/office/powerpoint/2010/main" val="3347161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5801</TotalTime>
  <Words>1484</Words>
  <Application>Microsoft Macintosh PowerPoint</Application>
  <PresentationFormat>Widescreen</PresentationFormat>
  <Paragraphs>261</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    Tweeter Analytics : Improving Social Media Outreach for University of Chicago </vt:lpstr>
      <vt:lpstr>Executive Summary</vt:lpstr>
      <vt:lpstr>Data Overview</vt:lpstr>
      <vt:lpstr>Methodology</vt:lpstr>
      <vt:lpstr>Findings Overview</vt:lpstr>
      <vt:lpstr>Findings – User Profiles</vt:lpstr>
      <vt:lpstr>Findings – Location and Timeline</vt:lpstr>
      <vt:lpstr>Findings - WordCloud</vt:lpstr>
      <vt:lpstr>Findings – Near Duplicates using SimHash</vt:lpstr>
      <vt:lpstr>Suggestions &amp; Conclusion</vt:lpstr>
    </vt:vector>
  </TitlesOfParts>
  <Company>SAS</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Adesh Ghadge</cp:lastModifiedBy>
  <cp:revision>979</cp:revision>
  <cp:lastPrinted>2014-06-20T14:10:14Z</cp:lastPrinted>
  <dcterms:created xsi:type="dcterms:W3CDTF">2014-05-31T22:30:28Z</dcterms:created>
  <dcterms:modified xsi:type="dcterms:W3CDTF">2018-06-10T04:14:59Z</dcterms:modified>
</cp:coreProperties>
</file>